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1" r:id="rId1"/>
    <p:sldMasterId id="2147483667" r:id="rId2"/>
  </p:sldMasterIdLst>
  <p:notesMasterIdLst>
    <p:notesMasterId r:id="rId38"/>
  </p:notesMasterIdLst>
  <p:handoutMasterIdLst>
    <p:handoutMasterId r:id="rId39"/>
  </p:handoutMasterIdLst>
  <p:sldIdLst>
    <p:sldId id="302" r:id="rId3"/>
    <p:sldId id="299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9" r:id="rId24"/>
    <p:sldId id="280" r:id="rId25"/>
    <p:sldId id="276" r:id="rId26"/>
    <p:sldId id="277" r:id="rId27"/>
    <p:sldId id="278" r:id="rId28"/>
    <p:sldId id="282" r:id="rId29"/>
    <p:sldId id="281" r:id="rId30"/>
    <p:sldId id="283" r:id="rId31"/>
    <p:sldId id="284" r:id="rId32"/>
    <p:sldId id="285" r:id="rId33"/>
    <p:sldId id="286" r:id="rId34"/>
    <p:sldId id="287" r:id="rId35"/>
    <p:sldId id="288" r:id="rId36"/>
    <p:sldId id="298" r:id="rId3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elly Hegedus" initials="KH" lastIdx="3" clrIdx="0">
    <p:extLst>
      <p:ext uri="{19B8F6BF-5375-455C-9EA6-DF929625EA0E}">
        <p15:presenceInfo xmlns:p15="http://schemas.microsoft.com/office/powerpoint/2012/main" userId="Kelly Hegedu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B57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309" autoAdjust="0"/>
    <p:restoredTop sz="94660"/>
  </p:normalViewPr>
  <p:slideViewPr>
    <p:cSldViewPr snapToGrid="0">
      <p:cViewPr varScale="1">
        <p:scale>
          <a:sx n="68" d="100"/>
          <a:sy n="68" d="100"/>
        </p:scale>
        <p:origin x="60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commentAuthors" Target="commentAuthor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E4FBC1-545F-48C9-909F-131C1DF7BC0C}" type="datetimeFigureOut">
              <a:rPr lang="en-US" smtClean="0"/>
              <a:t>8/29/2019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© CCI Learning Solutions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DD5DA2-323D-4FD0-8542-DF53AFA59E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376785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8BC227-421F-4605-8FB0-8ADB29138379}" type="datetimeFigureOut">
              <a:rPr lang="en-US" smtClean="0"/>
              <a:t>8/29/2019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© CCI Learning Solutions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0DE896-98C5-4628-9781-69E6ADB6D6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854795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3160" y="6502122"/>
            <a:ext cx="4114800" cy="365125"/>
          </a:xfrm>
        </p:spPr>
        <p:txBody>
          <a:bodyPr/>
          <a:lstStyle/>
          <a:p>
            <a:pPr algn="l"/>
            <a:r>
              <a:rPr lang="en-US"/>
              <a:t>© Jasper Learning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A7CB7-FCE4-4E4A-A96A-7CB108F8BA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0731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9839D04-9074-4DE1-89AC-8ABDCE99E2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978054F-F1FC-4910-9C9E-9C41ABE429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1DB4B1-7C6D-45A5-AD60-7614E1F3B1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CBB49-4C3F-4915-9ABB-B82A380580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8363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A09CBF-D662-46DA-902C-8303819668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526979-64B6-46D4-9EF2-2FF9FAD1BE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BA37320-F86A-47AF-8BBE-25CC29B994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630C35-6DA0-4F6E-BC04-173F027839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691E557-D9A4-4436-A697-69DAFE8902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15D1AD-A7ED-47A2-B9A2-922BAC3F06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CBB49-4C3F-4915-9ABB-B82A380580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583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9B4E5A-8B2C-4D81-943F-CE4C2EB5BF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1C946C4-AB7D-4EE6-8155-4C206793467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CA907AB-69FE-45A8-BF9A-83D7029BC1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F16034-1250-49F0-AA86-265E278FBE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05CF76-06F9-4AAA-BE10-5364D2D946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A5E6F8E-C1D5-491E-8723-16781FA2DB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CBB49-4C3F-4915-9ABB-B82A380580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6251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ED3143-24F8-46D1-8A5A-0B1ED75DFA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D0CD398-3770-4E7B-89DF-6A09B391FA5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84A045-6A12-410E-9523-43D4006136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35FCCB-5C49-4DEF-9CF5-BF0EF29527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F9A038-BAB2-4542-8DCA-8848FCFAEA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CBB49-4C3F-4915-9ABB-B82A380580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3690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9EC0F67-5A31-4256-8EC3-EE1E111F746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D4F456B-0457-4C4A-8F08-E52D3113B8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FB8B0A-4D53-483D-8176-25B4AED0E9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B9B32F-23A8-47E6-81E7-0B1D3FED4F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8EA744-E3E0-40A6-8DBD-13E6B76DDD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CBB49-4C3F-4915-9ABB-B82A380580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7403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2853" y="1825625"/>
            <a:ext cx="5317435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2687" y="1825625"/>
            <a:ext cx="5304183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A7CB7-FCE4-4E4A-A96A-7CB108F8BA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33057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D6951B-3840-440E-8082-89AD8C0C80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BFF673D-17CC-4787-993E-7239936F5B3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© Jasper Learning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F9A46F-94CD-485D-B655-736ED2AD1DF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58A7CB7-FCE4-4E4A-A96A-7CB108F8BA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0456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0DCC1D-4A54-4AB2-8F66-E75DE89F50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30BE25E-6588-42D9-947A-36E031F238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07AC76-4398-472E-9AB8-1C77F73E29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CF9042-A75E-403C-BD05-2C5EEA7EF7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76BF2F-B09D-4107-91E7-ECD488EA6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CBB49-4C3F-4915-9ABB-B82A380580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862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86C71F-A52A-4676-B397-B935BFE770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CB47FF-D1E4-4A9D-AD6F-AFEE4771A0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15738D-1468-4BAA-B0C1-C8EBFDBD91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733A6D-1D3C-4299-8F1E-4CBEC2836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F5B853-6996-4276-973B-C5C0C8F064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CBB49-4C3F-4915-9ABB-B82A380580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7404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1E2920-625F-4327-9F75-EF29CA5CD1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12B6C3-231A-4691-8571-8CE020D26C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47E568-ADA9-4959-A5B5-6C251A284B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B1998C-173E-4F18-A4FB-95AE1CBFA7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2218D6-4FFC-40D2-9BB0-1691224B83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CBB49-4C3F-4915-9ABB-B82A380580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43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2102F0-5DD0-4A9D-BECC-BD7E734AE0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100CBB-2162-4C1B-AD10-31CC2901C2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215C48F-6900-4077-9AC6-DAF5C628A27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7ADB9B-8EAA-4351-A6B1-6E4448AF9E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B663DF-1319-44D2-897D-7C56003DB3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A80E4A3-57D4-4525-9E77-EA758667A2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CBB49-4C3F-4915-9ABB-B82A380580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77713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30C63B-7AF2-4349-AB8A-72022DB9BE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723E0D-0CDD-4D5B-B16B-168B6FB258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2C7EF14-8701-4460-B9D8-E4A37F824E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705337D-FB15-455A-B1FD-90FF45422FA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214A729-F6D1-4C40-AF9D-56EF58F272C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1310033-B445-41D8-81C0-07BA0E359F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0BB5F28-03C2-4AA4-B431-9646D4787C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9369881-F28B-4961-BA6C-AB56CE22C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CBB49-4C3F-4915-9ABB-B82A380580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91868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4F28C0-0667-4172-9279-6266D8264F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FB2BE7E-5169-4F8F-B5CF-A38A1780DB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4E4A81-50D7-4CF8-8D9D-D6390471F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2079724-D1B6-4543-AD6B-B60BF9E5FF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CBB49-4C3F-4915-9ABB-B82A380580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27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12192000" cy="648586"/>
          </a:xfrm>
          <a:prstGeom prst="rect">
            <a:avLst/>
          </a:prstGeom>
          <a:solidFill>
            <a:srgbClr val="2B57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Rectangle 6"/>
          <p:cNvSpPr/>
          <p:nvPr/>
        </p:nvSpPr>
        <p:spPr>
          <a:xfrm>
            <a:off x="0" y="6530895"/>
            <a:ext cx="12192000" cy="324293"/>
          </a:xfrm>
          <a:prstGeom prst="rect">
            <a:avLst/>
          </a:prstGeom>
          <a:solidFill>
            <a:srgbClr val="2B57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720000"/>
            <a:ext cx="10760149" cy="7903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27797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245" y="649458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 dirty="0"/>
              <a:t>© Jasper Learning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49458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C58A7CB7-FCE4-4E4A-A96A-7CB108F8BAD2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581246" y="77097"/>
            <a:ext cx="3133061" cy="520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tabLst>
                <a:tab pos="3413125" algn="l"/>
                <a:tab pos="3498850" algn="l"/>
              </a:tabLst>
            </a:pPr>
            <a:r>
              <a:rPr lang="en-US" sz="1050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Microsoft Office</a:t>
            </a:r>
            <a:r>
              <a:rPr lang="en-US" sz="1050" baseline="0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</a:t>
            </a:r>
          </a:p>
          <a:p>
            <a:pPr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tabLst>
                <a:tab pos="3413125" algn="l"/>
                <a:tab pos="3498850" algn="l"/>
              </a:tabLst>
            </a:pPr>
            <a:r>
              <a:rPr lang="en-US" sz="1400" b="1" i="0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Word</a:t>
            </a:r>
          </a:p>
        </p:txBody>
      </p:sp>
    </p:spTree>
    <p:extLst>
      <p:ext uri="{BB962C8B-B14F-4D97-AF65-F5344CB8AC3E}">
        <p14:creationId xmlns:p14="http://schemas.microsoft.com/office/powerpoint/2010/main" val="2855607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79" r:id="rId3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4400" b="1" kern="1200">
          <a:solidFill>
            <a:srgbClr val="2B5797"/>
          </a:solidFill>
          <a:latin typeface="Segoe UI" pitchFamily="34" charset="0"/>
          <a:ea typeface="Segoe UI" pitchFamily="34" charset="0"/>
          <a:cs typeface="Segoe UI" pitchFamily="34" charset="0"/>
        </a:defRPr>
      </a:lvl1pPr>
    </p:titleStyle>
    <p:bodyStyle>
      <a:lvl1pPr marL="342900" indent="-342900" algn="l" defTabSz="914400" rtl="0" eaLnBrk="1" latinLnBrk="0" hangingPunct="1">
        <a:lnSpc>
          <a:spcPct val="108000"/>
        </a:lnSpc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Segoe UI" pitchFamily="34" charset="0"/>
          <a:ea typeface="Segoe UI" pitchFamily="34" charset="0"/>
          <a:cs typeface="Segoe UI" pitchFamily="34" charset="0"/>
        </a:defRPr>
      </a:lvl1pPr>
      <a:lvl2pPr marL="742950" indent="-285750" algn="l" defTabSz="914400" rtl="0" eaLnBrk="1" latinLnBrk="0" hangingPunct="1">
        <a:lnSpc>
          <a:spcPct val="108000"/>
        </a:lnSpc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Segoe UI" pitchFamily="34" charset="0"/>
          <a:ea typeface="Segoe UI" pitchFamily="34" charset="0"/>
          <a:cs typeface="Segoe UI" pitchFamily="34" charset="0"/>
        </a:defRPr>
      </a:lvl2pPr>
      <a:lvl3pPr marL="1143000" indent="-228600" algn="l" defTabSz="914400" rtl="0" eaLnBrk="1" latinLnBrk="0" hangingPunct="1">
        <a:lnSpc>
          <a:spcPct val="108000"/>
        </a:lnSpc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Segoe UI" pitchFamily="34" charset="0"/>
          <a:ea typeface="Segoe UI" pitchFamily="34" charset="0"/>
          <a:cs typeface="Segoe UI" pitchFamily="34" charset="0"/>
        </a:defRPr>
      </a:lvl3pPr>
      <a:lvl4pPr marL="1600200" indent="-228600" algn="l" defTabSz="914400" rtl="0" eaLnBrk="1" latinLnBrk="0" hangingPunct="1">
        <a:lnSpc>
          <a:spcPct val="108000"/>
        </a:lnSpc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Segoe UI" pitchFamily="34" charset="0"/>
          <a:ea typeface="Segoe UI" pitchFamily="34" charset="0"/>
          <a:cs typeface="Segoe UI" pitchFamily="34" charset="0"/>
        </a:defRPr>
      </a:lvl4pPr>
      <a:lvl5pPr marL="2057400" indent="-228600" algn="l" defTabSz="914400" rtl="0" eaLnBrk="1" latinLnBrk="0" hangingPunct="1">
        <a:lnSpc>
          <a:spcPct val="108000"/>
        </a:lnSpc>
        <a:spcBef>
          <a:spcPct val="20000"/>
        </a:spcBef>
        <a:buFont typeface="Arial" pitchFamily="34" charset="0"/>
        <a:buChar char="»"/>
        <a:defRPr sz="1400" kern="1200">
          <a:solidFill>
            <a:schemeClr val="tx1"/>
          </a:solidFill>
          <a:latin typeface="Segoe UI" pitchFamily="34" charset="0"/>
          <a:ea typeface="Segoe UI" pitchFamily="34" charset="0"/>
          <a:cs typeface="Segoe UI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0A991A4-9EE3-4ECB-836A-E57A728E00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954A24-F870-4D28-BB43-CAF3147777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72B8BF-958A-457C-9ACC-1DA8F5ABD82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BC86C1-88E7-42CC-8AA5-D34041EEB1E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© Jasper Learning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B95738-D5A8-464F-AD00-FAD8E27E10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ECBB49-4C3F-4915-9ABB-B82A380580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043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8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8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8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8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8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B579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C68CA75-3079-4060-8309-9ED691007C7D}"/>
              </a:ext>
            </a:extLst>
          </p:cNvPr>
          <p:cNvSpPr/>
          <p:nvPr/>
        </p:nvSpPr>
        <p:spPr>
          <a:xfrm>
            <a:off x="857977" y="1559450"/>
            <a:ext cx="10325837" cy="329320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0" b="1" i="0" u="none" strike="noStrike" kern="1200" cap="none" spc="50" normalizeH="0" baseline="0" noProof="0" dirty="0">
                <a:ln w="9525" cmpd="sng">
                  <a:solidFill>
                    <a:sysClr val="windowText" lastClr="000000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4472C4">
                      <a:alpha val="40000"/>
                    </a:srgb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Microsoft</a:t>
            </a:r>
            <a:r>
              <a:rPr kumimoji="0" lang="en-US" sz="6000" b="1" i="0" u="none" strike="noStrike" kern="1200" cap="none" spc="50" normalizeH="0" baseline="90000" noProof="0" dirty="0">
                <a:ln w="9525" cmpd="sng">
                  <a:solidFill>
                    <a:sysClr val="windowText" lastClr="000000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4472C4">
                      <a:alpha val="40000"/>
                    </a:srgb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®</a:t>
            </a:r>
            <a:br>
              <a:rPr kumimoji="0" lang="en-US" sz="8800" b="1" i="0" u="none" strike="noStrike" kern="1200" cap="none" spc="50" normalizeH="0" baseline="0" noProof="0" dirty="0">
                <a:ln w="9525" cmpd="sng">
                  <a:solidFill>
                    <a:sysClr val="windowText" lastClr="000000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4472C4">
                      <a:alpha val="40000"/>
                    </a:srgb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</a:br>
            <a:r>
              <a:rPr kumimoji="0" lang="en-US" sz="8800" b="1" i="0" u="none" strike="noStrike" kern="1200" cap="none" spc="50" normalizeH="0" baseline="0" noProof="0" dirty="0">
                <a:ln w="9525" cmpd="sng">
                  <a:solidFill>
                    <a:sysClr val="windowText" lastClr="000000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rgbClr val="4472C4">
                      <a:alpha val="40000"/>
                    </a:srgb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Office 365 &amp; 2019</a:t>
            </a:r>
          </a:p>
        </p:txBody>
      </p:sp>
    </p:spTree>
    <p:extLst>
      <p:ext uri="{BB962C8B-B14F-4D97-AF65-F5344CB8AC3E}">
        <p14:creationId xmlns:p14="http://schemas.microsoft.com/office/powerpoint/2010/main" val="9077808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Accessing Commands and 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Using the Ribbon</a:t>
            </a:r>
          </a:p>
          <a:p>
            <a:pPr lvl="1"/>
            <a:r>
              <a:rPr lang="en-US" dirty="0"/>
              <a:t>Commands are grouped on tabs with each tab relating to a type of activity</a:t>
            </a:r>
          </a:p>
        </p:txBody>
      </p:sp>
      <p:pic>
        <p:nvPicPr>
          <p:cNvPr id="6" name="Picture 5" descr="\\CCISERVER\Common\Publishing\Working\In Development\3260 Word 2016 Core\Screens\wd-006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5582" y="2735324"/>
            <a:ext cx="9185892" cy="1177547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4679D722-FCB2-49BF-8578-F59EF2C9D0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81245" y="6541495"/>
            <a:ext cx="3860800" cy="365125"/>
          </a:xfrm>
        </p:spPr>
        <p:txBody>
          <a:bodyPr/>
          <a:lstStyle/>
          <a:p>
            <a:pPr algn="l"/>
            <a:r>
              <a:rPr lang="en-US" dirty="0"/>
              <a:t>© Jasper Learning</a:t>
            </a:r>
          </a:p>
        </p:txBody>
      </p: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0456C8BE-03DF-46E0-901E-3164BCB1AF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541495"/>
            <a:ext cx="2844800" cy="365125"/>
          </a:xfrm>
        </p:spPr>
        <p:txBody>
          <a:bodyPr/>
          <a:lstStyle/>
          <a:p>
            <a:fld id="{C58A7CB7-FCE4-4E4A-A96A-7CB108F8BAD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37764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Accessing Commands and 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Using the Ribbon</a:t>
            </a:r>
          </a:p>
          <a:p>
            <a:pPr lvl="1"/>
            <a:r>
              <a:rPr lang="en-US" dirty="0"/>
              <a:t>To reduce screen clutter, contextual tabs appear only when applicable</a:t>
            </a:r>
          </a:p>
          <a:p>
            <a:pPr lvl="1"/>
            <a:r>
              <a:rPr lang="en-US" dirty="0"/>
              <a:t>Button appears in different background color or with outline when active</a:t>
            </a:r>
          </a:p>
          <a:p>
            <a:pPr lvl="2"/>
            <a:r>
              <a:rPr lang="en-US" dirty="0"/>
              <a:t>Many de-activate when you click same button or click another choice</a:t>
            </a:r>
          </a:p>
          <a:p>
            <a:pPr lvl="1"/>
            <a:r>
              <a:rPr lang="en-US" dirty="0"/>
              <a:t>When ribbon displays different choices, one item will have a border around it to indicate it is active</a:t>
            </a:r>
          </a:p>
          <a:p>
            <a:pPr lvl="2"/>
            <a:r>
              <a:rPr lang="en-US" dirty="0"/>
              <a:t>To see how text would appear with another option, point at other items for live preview</a:t>
            </a:r>
          </a:p>
          <a:p>
            <a:pPr lvl="1"/>
            <a:r>
              <a:rPr lang="en-US" dirty="0"/>
              <a:t>Each tab contains groups with similar commands</a:t>
            </a:r>
          </a:p>
          <a:p>
            <a:pPr lvl="2"/>
            <a:r>
              <a:rPr lang="en-US" dirty="0"/>
              <a:t>If group shows feature with scroll bar,      (</a:t>
            </a:r>
            <a:r>
              <a:rPr lang="en-US" b="1" dirty="0"/>
              <a:t>More</a:t>
            </a:r>
            <a:r>
              <a:rPr lang="en-US" dirty="0"/>
              <a:t>) button below the bottom scroll button will display full list or gallery for that option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pic>
        <p:nvPicPr>
          <p:cNvPr id="6" name="Picture 5" descr="\\CCISERVER\Common\Publishing\Working\In Development\3260 Word 2016 Core\Screens\wd-009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9958" y="5013511"/>
            <a:ext cx="203127" cy="271561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A0CEC473-33EF-49A4-B2C1-BF8B2D0759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81245" y="6541495"/>
            <a:ext cx="3860800" cy="365125"/>
          </a:xfrm>
        </p:spPr>
        <p:txBody>
          <a:bodyPr/>
          <a:lstStyle/>
          <a:p>
            <a:pPr algn="l"/>
            <a:r>
              <a:rPr lang="en-US" dirty="0"/>
              <a:t>© Jasper Learning</a:t>
            </a:r>
          </a:p>
        </p:txBody>
      </p: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C4DF1054-83FB-4C27-A3E1-FA31385AA7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541495"/>
            <a:ext cx="2844800" cy="365125"/>
          </a:xfrm>
        </p:spPr>
        <p:txBody>
          <a:bodyPr/>
          <a:lstStyle/>
          <a:p>
            <a:fld id="{C58A7CB7-FCE4-4E4A-A96A-7CB108F8BAD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0809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Accessing Commands and 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Using the Ribbon</a:t>
            </a:r>
          </a:p>
          <a:p>
            <a:pPr lvl="1"/>
            <a:r>
              <a:rPr lang="en-US" dirty="0"/>
              <a:t>Click    to show corresponding dialog box, window, or task pane with more options for this feature</a:t>
            </a:r>
          </a:p>
          <a:p>
            <a:pPr lvl="2"/>
            <a:r>
              <a:rPr lang="en-US" dirty="0"/>
              <a:t>Task panes appear at left </a:t>
            </a:r>
            <a:br>
              <a:rPr lang="en-US" dirty="0"/>
            </a:br>
            <a:r>
              <a:rPr lang="en-US" dirty="0"/>
              <a:t>or right side of screen</a:t>
            </a:r>
          </a:p>
        </p:txBody>
      </p:sp>
      <p:pic>
        <p:nvPicPr>
          <p:cNvPr id="6" name="Picture 5" descr="\\CCISERVER\Common\Publishing\Working\In Development\3260 Word 2016 Core\Screens\wd-013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3851" y="2353510"/>
            <a:ext cx="163191" cy="154519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7" name="Picture 6" descr="\\CCISERVER\Common\Publishing\Working\In Development\3260 Word 2016 Core\Screens\wd-011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9551" y="2927751"/>
            <a:ext cx="3032897" cy="3072721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\\CCISERVER\Common\Publishing\Working\In Development\3260 Word 2016 Core\Screens\wd-012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7246" y="2927751"/>
            <a:ext cx="1420177" cy="3088232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CF94C844-2072-45C2-9CD3-833BEF3F8A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81245" y="6541495"/>
            <a:ext cx="3860800" cy="365125"/>
          </a:xfrm>
        </p:spPr>
        <p:txBody>
          <a:bodyPr/>
          <a:lstStyle/>
          <a:p>
            <a:pPr algn="l"/>
            <a:r>
              <a:rPr lang="en-US" dirty="0"/>
              <a:t>© Jasper Learning</a:t>
            </a:r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69901AE2-3B0A-4B1F-A175-3D125689A1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541495"/>
            <a:ext cx="2844800" cy="365125"/>
          </a:xfrm>
        </p:spPr>
        <p:txBody>
          <a:bodyPr/>
          <a:lstStyle/>
          <a:p>
            <a:fld id="{C58A7CB7-FCE4-4E4A-A96A-7CB108F8BAD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5822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Accessing Commands and 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Using the Ribbon</a:t>
            </a:r>
          </a:p>
          <a:p>
            <a:pPr lvl="1"/>
            <a:r>
              <a:rPr lang="en-US" dirty="0"/>
              <a:t>Can be collapsed or minimized to show more of document or to not display ribbon</a:t>
            </a:r>
          </a:p>
          <a:p>
            <a:pPr lvl="2"/>
            <a:r>
              <a:rPr lang="en-US" dirty="0"/>
              <a:t>click       button at far right top of ribbon, or</a:t>
            </a:r>
          </a:p>
          <a:p>
            <a:pPr lvl="2"/>
            <a:r>
              <a:rPr lang="en-US" dirty="0"/>
              <a:t>double-click any ribbon tab, or</a:t>
            </a:r>
          </a:p>
          <a:p>
            <a:pPr lvl="2"/>
            <a:r>
              <a:rPr lang="en-US" dirty="0"/>
              <a:t>right-click anywhere on Ribbon and click </a:t>
            </a:r>
            <a:r>
              <a:rPr lang="en-US" b="1" dirty="0"/>
              <a:t>Collapse the Ribbon</a:t>
            </a:r>
            <a:r>
              <a:rPr lang="en-US" dirty="0"/>
              <a:t>, or</a:t>
            </a:r>
          </a:p>
          <a:p>
            <a:pPr lvl="2"/>
            <a:r>
              <a:rPr lang="en-US" dirty="0"/>
              <a:t>press CTRL+F1.</a:t>
            </a:r>
          </a:p>
          <a:p>
            <a:pPr lvl="1"/>
            <a:r>
              <a:rPr lang="en-US" dirty="0"/>
              <a:t>To show Ribbon again, repeat any of previous steps used to collapse ribbon</a:t>
            </a:r>
          </a:p>
        </p:txBody>
      </p:sp>
      <p:pic>
        <p:nvPicPr>
          <p:cNvPr id="6" name="Picture 5" descr="\\CCISERVER\Common\Publishing\Working\In Development\3260 Word 2016 Core\Screens\wd-014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7280" y="3077195"/>
            <a:ext cx="283600" cy="164592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85428D6A-F708-44D5-8DA6-B94B4652C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81245" y="6541495"/>
            <a:ext cx="3860800" cy="365125"/>
          </a:xfrm>
        </p:spPr>
        <p:txBody>
          <a:bodyPr/>
          <a:lstStyle/>
          <a:p>
            <a:pPr algn="l"/>
            <a:r>
              <a:rPr lang="en-US" dirty="0"/>
              <a:t>© Jasper Learning</a:t>
            </a:r>
          </a:p>
        </p:txBody>
      </p: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933EA7B1-6249-47B6-AF86-BEC8FB1BDF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541495"/>
            <a:ext cx="2844800" cy="365125"/>
          </a:xfrm>
        </p:spPr>
        <p:txBody>
          <a:bodyPr/>
          <a:lstStyle/>
          <a:p>
            <a:fld id="{C58A7CB7-FCE4-4E4A-A96A-7CB108F8BAD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1296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Accessing Commands and 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Using the Ribbon</a:t>
            </a:r>
          </a:p>
          <a:p>
            <a:pPr lvl="1"/>
            <a:r>
              <a:rPr lang="en-US" dirty="0"/>
              <a:t>Click  </a:t>
            </a:r>
            <a:r>
              <a:rPr lang="en-US" b="1" dirty="0"/>
              <a:t>    </a:t>
            </a:r>
            <a:r>
              <a:rPr lang="en-US" dirty="0"/>
              <a:t>(</a:t>
            </a:r>
            <a:r>
              <a:rPr lang="en-US" b="1" dirty="0"/>
              <a:t>Ribbon Display Options</a:t>
            </a:r>
            <a:r>
              <a:rPr lang="en-US" dirty="0"/>
              <a:t>) to control how the Ribbon displays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Can access ribbon using keyboard</a:t>
            </a:r>
          </a:p>
          <a:p>
            <a:pPr lvl="2"/>
            <a:r>
              <a:rPr lang="en-US" dirty="0"/>
              <a:t>press ALT or F10 to display keyboard buttons for commands</a:t>
            </a:r>
          </a:p>
        </p:txBody>
      </p:sp>
      <p:pic>
        <p:nvPicPr>
          <p:cNvPr id="6" name="Picture 5" descr="\\CCISERVER\Common\Publishing\Working\In Development\3260 Word 2016 Core\Screens\wd-016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7093" y="2325028"/>
            <a:ext cx="286068" cy="195402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\\CCISERVER\Common\Publishing\Working\In Development\3260 Word 2016 Core\Screens\wd-015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2100" y="2603452"/>
            <a:ext cx="1637685" cy="1194327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\\CCISERVER\Common\Publishing\Working\In Development\3260 Word 2016 Core\Screens\wd-017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1715" y="4746768"/>
            <a:ext cx="6550766" cy="1236484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026E48B7-8179-454F-8034-F0463ACCBF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81245" y="6541495"/>
            <a:ext cx="3860800" cy="365125"/>
          </a:xfrm>
        </p:spPr>
        <p:txBody>
          <a:bodyPr/>
          <a:lstStyle/>
          <a:p>
            <a:pPr algn="l"/>
            <a:r>
              <a:rPr lang="en-US" dirty="0"/>
              <a:t>© Jasper Learning</a:t>
            </a:r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42697CA6-F04E-4A97-8629-0A3406A5F7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541495"/>
            <a:ext cx="2844800" cy="365125"/>
          </a:xfrm>
        </p:spPr>
        <p:txBody>
          <a:bodyPr/>
          <a:lstStyle/>
          <a:p>
            <a:fld id="{C58A7CB7-FCE4-4E4A-A96A-7CB108F8BAD2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5851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Accessing Commands and 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Using the Backstage</a:t>
            </a:r>
          </a:p>
          <a:p>
            <a:pPr lvl="1"/>
            <a:r>
              <a:rPr lang="en-US" dirty="0"/>
              <a:t>When you click the File tab, Backstage view appears so you can select commands to manage files</a:t>
            </a:r>
          </a:p>
          <a:p>
            <a:pPr lvl="1"/>
            <a:r>
              <a:rPr lang="en-US" dirty="0"/>
              <a:t>Use this view to create, open, save, print and manage your files</a:t>
            </a:r>
          </a:p>
          <a:p>
            <a:pPr lvl="2"/>
            <a:r>
              <a:rPr lang="en-US" dirty="0"/>
              <a:t>Access appropriate commands on various tabs of Backstage view</a:t>
            </a:r>
          </a:p>
          <a:p>
            <a:pPr lvl="1"/>
            <a:r>
              <a:rPr lang="en-US" dirty="0"/>
              <a:t>To exit Backstage view and return to editing document, click </a:t>
            </a:r>
          </a:p>
        </p:txBody>
      </p:sp>
      <p:pic>
        <p:nvPicPr>
          <p:cNvPr id="6" name="Picture 5" descr="\\CCISERVER\Common\Publishing\Working\In Development\3260 Word 2016 Core\Screens\wd-018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9653" y="3870471"/>
            <a:ext cx="232484" cy="216063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9D3067A7-5638-4041-B1CF-07F786EF46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81245" y="6541495"/>
            <a:ext cx="3860800" cy="365125"/>
          </a:xfrm>
        </p:spPr>
        <p:txBody>
          <a:bodyPr/>
          <a:lstStyle/>
          <a:p>
            <a:pPr algn="l"/>
            <a:r>
              <a:rPr lang="en-US" dirty="0"/>
              <a:t>© Jasper Learning</a:t>
            </a:r>
          </a:p>
        </p:txBody>
      </p: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94634D00-F3CB-4A96-831E-C590FCD04B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541495"/>
            <a:ext cx="2844800" cy="365125"/>
          </a:xfrm>
        </p:spPr>
        <p:txBody>
          <a:bodyPr/>
          <a:lstStyle/>
          <a:p>
            <a:fld id="{C58A7CB7-FCE4-4E4A-A96A-7CB108F8BAD2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35221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Working with Text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599" y="1727797"/>
            <a:ext cx="11085871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Typing – using the keyboard to input text into the document displayed on the  screen</a:t>
            </a:r>
          </a:p>
          <a:p>
            <a:r>
              <a:rPr lang="en-US" dirty="0"/>
              <a:t>Editing – performing changes to existing text or objects</a:t>
            </a:r>
          </a:p>
          <a:p>
            <a:r>
              <a:rPr lang="en-US" dirty="0"/>
              <a:t>Basic concepts of typing and editing text:</a:t>
            </a:r>
          </a:p>
          <a:p>
            <a:pPr lvl="1"/>
            <a:r>
              <a:rPr lang="en-US" b="1" dirty="0"/>
              <a:t>Insertion Point</a:t>
            </a:r>
          </a:p>
          <a:p>
            <a:pPr lvl="2"/>
            <a:r>
              <a:rPr lang="en-US" dirty="0"/>
              <a:t>Vertical blinking bar shows where you currently are in document; it moves to right as you type text</a:t>
            </a:r>
          </a:p>
          <a:p>
            <a:pPr lvl="1"/>
            <a:r>
              <a:rPr lang="en-US" b="1" dirty="0"/>
              <a:t>Deleting Text</a:t>
            </a:r>
          </a:p>
          <a:p>
            <a:pPr lvl="2"/>
            <a:r>
              <a:rPr lang="en-US" dirty="0"/>
              <a:t>To delete character to right of insertion point, press DELETE</a:t>
            </a:r>
          </a:p>
          <a:p>
            <a:pPr lvl="2"/>
            <a:r>
              <a:rPr lang="en-US" dirty="0"/>
              <a:t>To delete character to left of insertion point, press BACKSPACE</a:t>
            </a:r>
          </a:p>
          <a:p>
            <a:pPr lvl="1"/>
            <a:r>
              <a:rPr lang="en-US" b="1" dirty="0"/>
              <a:t>Word Wrap </a:t>
            </a:r>
          </a:p>
          <a:p>
            <a:pPr lvl="2"/>
            <a:r>
              <a:rPr lang="en-US" dirty="0"/>
              <a:t>When enough words fill line, next word automatically wraps to next line</a:t>
            </a:r>
          </a:p>
          <a:p>
            <a:pPr lvl="2"/>
            <a:r>
              <a:rPr lang="en-US" dirty="0"/>
              <a:t>Press ENTER to end each paragraph of text</a:t>
            </a:r>
          </a:p>
          <a:p>
            <a:pPr lvl="1"/>
            <a:r>
              <a:rPr lang="en-US" b="1" dirty="0"/>
              <a:t>Blank Lines</a:t>
            </a:r>
          </a:p>
          <a:p>
            <a:pPr lvl="2"/>
            <a:r>
              <a:rPr lang="en-US" dirty="0"/>
              <a:t>To insert blank line, press ENTER</a:t>
            </a:r>
          </a:p>
          <a:p>
            <a:pPr lvl="2"/>
            <a:r>
              <a:rPr lang="en-US" dirty="0"/>
              <a:t>To remove blank line, move to paragraph mark and delete as if text character</a:t>
            </a:r>
          </a:p>
          <a:p>
            <a:endParaRPr lang="en-US" dirty="0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EB275EDD-53A0-4BBC-B2C1-81618912CE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81245" y="6541495"/>
            <a:ext cx="3860800" cy="365125"/>
          </a:xfrm>
        </p:spPr>
        <p:txBody>
          <a:bodyPr/>
          <a:lstStyle/>
          <a:p>
            <a:pPr algn="l"/>
            <a:r>
              <a:rPr lang="en-US" dirty="0"/>
              <a:t>© Jasper Learning</a:t>
            </a:r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617ED104-3B66-4059-ABB2-85DFF61D81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541495"/>
            <a:ext cx="2844800" cy="365125"/>
          </a:xfrm>
        </p:spPr>
        <p:txBody>
          <a:bodyPr/>
          <a:lstStyle/>
          <a:p>
            <a:fld id="{C58A7CB7-FCE4-4E4A-A96A-7CB108F8BAD2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5347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Working with Text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Moving Around in a Document</a:t>
            </a:r>
          </a:p>
          <a:p>
            <a:pPr lvl="1"/>
            <a:r>
              <a:rPr lang="en-US" dirty="0"/>
              <a:t>Insertion point indicates location where Word will insert new text or pasted items</a:t>
            </a:r>
          </a:p>
          <a:p>
            <a:pPr lvl="1"/>
            <a:r>
              <a:rPr lang="en-US" dirty="0"/>
              <a:t>With multiple page document, use vertical scroll bar to move through the document from top to bottom</a:t>
            </a:r>
          </a:p>
          <a:p>
            <a:pPr lvl="1"/>
            <a:r>
              <a:rPr lang="en-US" dirty="0"/>
              <a:t>When document is wider than screen displays, use horizontal scroll bar to view from side-to-side across document</a:t>
            </a:r>
          </a:p>
          <a:p>
            <a:pPr lvl="1"/>
            <a:r>
              <a:rPr lang="en-US" dirty="0"/>
              <a:t>When you drag scroll box on vertical scroll bar, ScreenTip displays position in document</a:t>
            </a:r>
          </a:p>
          <a:p>
            <a:pPr lvl="1"/>
            <a:r>
              <a:rPr lang="en-US" dirty="0"/>
              <a:t>Can also use mouse wheel to move up or down in document</a:t>
            </a:r>
          </a:p>
          <a:p>
            <a:pPr lvl="1"/>
            <a:r>
              <a:rPr lang="en-US" dirty="0"/>
              <a:t>Can use previous navigation tools to move left or right by one or more words</a:t>
            </a:r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4C8923EF-B685-46B2-AD61-FC7614E38C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81245" y="6541495"/>
            <a:ext cx="3860800" cy="365125"/>
          </a:xfrm>
        </p:spPr>
        <p:txBody>
          <a:bodyPr/>
          <a:lstStyle/>
          <a:p>
            <a:pPr algn="l"/>
            <a:r>
              <a:rPr lang="en-US" dirty="0"/>
              <a:t>© Jasper Learning</a:t>
            </a:r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F99AD674-A157-402C-8A0A-CE18D2686D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541495"/>
            <a:ext cx="2844800" cy="365125"/>
          </a:xfrm>
        </p:spPr>
        <p:txBody>
          <a:bodyPr/>
          <a:lstStyle/>
          <a:p>
            <a:fld id="{C58A7CB7-FCE4-4E4A-A96A-7CB108F8BAD2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6421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Working with Text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9059057"/>
              </p:ext>
            </p:extLst>
          </p:nvPr>
        </p:nvGraphicFramePr>
        <p:xfrm>
          <a:off x="726141" y="1976718"/>
          <a:ext cx="10502154" cy="3596894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52510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510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836011">
                <a:tc>
                  <a:txBody>
                    <a:bodyPr/>
                    <a:lstStyle/>
                    <a:p>
                      <a:pPr marL="53975" marR="0" indent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5"/>
                        </a:spcAft>
                        <a:tabLst>
                          <a:tab pos="3200400" algn="l"/>
                        </a:tabLst>
                      </a:pPr>
                      <a:r>
                        <a:rPr lang="en-CA" sz="2000" b="1" dirty="0">
                          <a:effectLst/>
                        </a:rPr>
                        <a:t>Desired Movement	Press</a:t>
                      </a:r>
                      <a:endParaRPr lang="en-US" sz="2000" b="1" dirty="0">
                        <a:effectLst/>
                      </a:endParaRPr>
                    </a:p>
                    <a:p>
                      <a:pPr marL="53975" marR="0" indent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5"/>
                        </a:spcAft>
                        <a:tabLst>
                          <a:tab pos="3200400" algn="l"/>
                        </a:tabLst>
                      </a:pPr>
                      <a:r>
                        <a:rPr lang="en-CA" sz="2000" dirty="0">
                          <a:effectLst/>
                        </a:rPr>
                        <a:t>Next character	RIGHT arrow</a:t>
                      </a:r>
                      <a:endParaRPr lang="en-US" sz="2000" dirty="0">
                        <a:effectLst/>
                      </a:endParaRPr>
                    </a:p>
                    <a:p>
                      <a:pPr marL="53975" marR="0" indent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5"/>
                        </a:spcAft>
                        <a:tabLst>
                          <a:tab pos="3200400" algn="l"/>
                        </a:tabLst>
                      </a:pPr>
                      <a:r>
                        <a:rPr lang="en-CA" sz="2000" dirty="0">
                          <a:effectLst/>
                        </a:rPr>
                        <a:t>Previous character	LEFT arrow</a:t>
                      </a:r>
                      <a:endParaRPr lang="en-US" sz="2000" dirty="0">
                        <a:effectLst/>
                      </a:endParaRPr>
                    </a:p>
                    <a:p>
                      <a:pPr marL="53975" marR="0" indent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5"/>
                        </a:spcAft>
                        <a:tabLst>
                          <a:tab pos="3200400" algn="l"/>
                        </a:tabLst>
                      </a:pPr>
                      <a:r>
                        <a:rPr lang="en-CA" sz="2000" dirty="0">
                          <a:effectLst/>
                        </a:rPr>
                        <a:t>Next word	CTRL+RIGHT</a:t>
                      </a:r>
                      <a:endParaRPr lang="en-US" sz="2000" dirty="0">
                        <a:effectLst/>
                      </a:endParaRPr>
                    </a:p>
                    <a:p>
                      <a:pPr marL="53975" marR="0" indent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5"/>
                        </a:spcAft>
                        <a:tabLst>
                          <a:tab pos="3200400" algn="l"/>
                        </a:tabLst>
                      </a:pPr>
                      <a:r>
                        <a:rPr lang="en-CA" sz="2000" dirty="0">
                          <a:effectLst/>
                        </a:rPr>
                        <a:t>Previous word 	CTRL+LEFT</a:t>
                      </a:r>
                      <a:endParaRPr lang="en-US" sz="2000" dirty="0">
                        <a:effectLst/>
                      </a:endParaRPr>
                    </a:p>
                    <a:p>
                      <a:pPr marL="53975" marR="0" indent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5"/>
                        </a:spcAft>
                        <a:tabLst>
                          <a:tab pos="3200400" algn="l"/>
                        </a:tabLst>
                      </a:pPr>
                      <a:r>
                        <a:rPr lang="en-CA" sz="2000" dirty="0">
                          <a:effectLst/>
                        </a:rPr>
                        <a:t>Beginning of line	HOME</a:t>
                      </a:r>
                      <a:endParaRPr lang="en-US" sz="2000" dirty="0">
                        <a:effectLst/>
                      </a:endParaRPr>
                    </a:p>
                    <a:p>
                      <a:pPr marL="53975" marR="0" indent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5"/>
                        </a:spcAft>
                        <a:tabLst>
                          <a:tab pos="3200400" algn="l"/>
                        </a:tabLst>
                      </a:pPr>
                      <a:r>
                        <a:rPr lang="en-CA" sz="2000" dirty="0">
                          <a:effectLst/>
                        </a:rPr>
                        <a:t>End of line	END</a:t>
                      </a:r>
                      <a:endParaRPr lang="en-US" sz="2000" dirty="0">
                        <a:effectLst/>
                      </a:endParaRPr>
                    </a:p>
                    <a:p>
                      <a:pPr marL="53975" marR="0" indent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5"/>
                        </a:spcAft>
                        <a:tabLst>
                          <a:tab pos="3200400" algn="l"/>
                        </a:tabLst>
                      </a:pPr>
                      <a:r>
                        <a:rPr lang="en-CA" sz="2000" dirty="0">
                          <a:effectLst/>
                        </a:rPr>
                        <a:t>Beginning of document 	CTRL+HOME</a:t>
                      </a:r>
                      <a:endParaRPr lang="en-US" sz="2000" dirty="0">
                        <a:effectLst/>
                      </a:endParaRPr>
                    </a:p>
                    <a:p>
                      <a:pPr marL="53975" marR="0" indent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5"/>
                        </a:spcAft>
                        <a:tabLst>
                          <a:tab pos="3200400" algn="l"/>
                        </a:tabLst>
                      </a:pPr>
                      <a:r>
                        <a:rPr lang="en-CA" sz="2000" dirty="0">
                          <a:effectLst/>
                        </a:rPr>
                        <a:t>End of document	CTRL+END</a:t>
                      </a:r>
                      <a:endParaRPr lang="en-US" sz="2000" dirty="0">
                        <a:effectLst/>
                      </a:endParaRPr>
                    </a:p>
                    <a:p>
                      <a:pPr marL="53975" marR="0" indent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90"/>
                        </a:spcAft>
                        <a:tabLst>
                          <a:tab pos="3200400" algn="l"/>
                        </a:tabLst>
                      </a:pPr>
                      <a:r>
                        <a:rPr lang="en-CA" sz="2000" dirty="0">
                          <a:effectLst/>
                        </a:rPr>
                        <a:t>Go to page	CTRL+G or F5</a:t>
                      </a:r>
                      <a:endParaRPr lang="en-US" sz="2000" dirty="0">
                        <a:effectLst/>
                        <a:latin typeface="Segoe UI" panose="020B05020402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00" marR="76200" marT="0" marB="0">
                    <a:lnR w="12700" cap="flat" cmpd="sng" algn="ctr">
                      <a:solidFill>
                        <a:srgbClr val="0070C0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228600" marR="0" indent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5"/>
                        </a:spcAft>
                        <a:tabLst>
                          <a:tab pos="3375025" algn="l"/>
                        </a:tabLst>
                      </a:pPr>
                      <a:r>
                        <a:rPr lang="en-CA" sz="2000" b="1" dirty="0">
                          <a:effectLst/>
                        </a:rPr>
                        <a:t>Desired Movement	Press</a:t>
                      </a:r>
                      <a:endParaRPr lang="en-US" sz="2000" b="1" dirty="0">
                        <a:effectLst/>
                      </a:endParaRPr>
                    </a:p>
                    <a:p>
                      <a:pPr marL="228600" marR="0" indent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5"/>
                        </a:spcAft>
                        <a:tabLst>
                          <a:tab pos="3375025" algn="l"/>
                        </a:tabLst>
                      </a:pPr>
                      <a:r>
                        <a:rPr lang="en-CA" sz="2000" dirty="0">
                          <a:effectLst/>
                        </a:rPr>
                        <a:t>Next line	DOWN</a:t>
                      </a:r>
                      <a:endParaRPr lang="en-US" sz="2000" dirty="0">
                        <a:effectLst/>
                      </a:endParaRPr>
                    </a:p>
                    <a:p>
                      <a:pPr marL="228600" marR="0" indent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5"/>
                        </a:spcAft>
                        <a:tabLst>
                          <a:tab pos="3375025" algn="l"/>
                        </a:tabLst>
                      </a:pPr>
                      <a:r>
                        <a:rPr lang="en-CA" sz="2000" dirty="0">
                          <a:effectLst/>
                        </a:rPr>
                        <a:t>Previous line	UP </a:t>
                      </a:r>
                      <a:endParaRPr lang="en-US" sz="2000" dirty="0">
                        <a:effectLst/>
                      </a:endParaRPr>
                    </a:p>
                    <a:p>
                      <a:pPr marL="228600" marR="0" indent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5"/>
                        </a:spcAft>
                        <a:tabLst>
                          <a:tab pos="3375025" algn="l"/>
                        </a:tabLst>
                      </a:pPr>
                      <a:r>
                        <a:rPr lang="en-CA" sz="2000" dirty="0">
                          <a:effectLst/>
                        </a:rPr>
                        <a:t>Next paragraph	CTRL+DOWN</a:t>
                      </a:r>
                      <a:endParaRPr lang="en-US" sz="2000" dirty="0">
                        <a:effectLst/>
                      </a:endParaRPr>
                    </a:p>
                    <a:p>
                      <a:pPr marL="228600" marR="0" indent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5"/>
                        </a:spcAft>
                        <a:tabLst>
                          <a:tab pos="3375025" algn="l"/>
                        </a:tabLst>
                      </a:pPr>
                      <a:r>
                        <a:rPr lang="en-CA" sz="2000" dirty="0">
                          <a:effectLst/>
                        </a:rPr>
                        <a:t>Previous paragraph	CTRL+UP</a:t>
                      </a:r>
                      <a:endParaRPr lang="en-US" sz="2000" dirty="0">
                        <a:effectLst/>
                      </a:endParaRPr>
                    </a:p>
                    <a:p>
                      <a:pPr marL="228600" marR="0" indent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5"/>
                        </a:spcAft>
                        <a:tabLst>
                          <a:tab pos="3375025" algn="l"/>
                        </a:tabLst>
                      </a:pPr>
                      <a:r>
                        <a:rPr lang="en-CA" sz="2000" dirty="0">
                          <a:effectLst/>
                        </a:rPr>
                        <a:t>Next screen	PGDN</a:t>
                      </a:r>
                      <a:endParaRPr lang="en-US" sz="2000" dirty="0">
                        <a:effectLst/>
                      </a:endParaRPr>
                    </a:p>
                    <a:p>
                      <a:pPr marL="228600" marR="0" indent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5"/>
                        </a:spcAft>
                        <a:tabLst>
                          <a:tab pos="3375025" algn="l"/>
                        </a:tabLst>
                      </a:pPr>
                      <a:r>
                        <a:rPr lang="en-CA" sz="2000" dirty="0">
                          <a:effectLst/>
                        </a:rPr>
                        <a:t>Previous screen	PGUP</a:t>
                      </a:r>
                      <a:endParaRPr lang="en-US" sz="2000" dirty="0">
                        <a:effectLst/>
                      </a:endParaRPr>
                    </a:p>
                    <a:p>
                      <a:pPr marL="228600" marR="0" indent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5"/>
                        </a:spcAft>
                        <a:tabLst>
                          <a:tab pos="3375025" algn="l"/>
                        </a:tabLst>
                      </a:pPr>
                      <a:r>
                        <a:rPr lang="en-CA" sz="2000" dirty="0">
                          <a:effectLst/>
                        </a:rPr>
                        <a:t>Next page	CTRL+PGDN</a:t>
                      </a:r>
                      <a:endParaRPr lang="en-US" sz="2000" dirty="0">
                        <a:effectLst/>
                      </a:endParaRPr>
                    </a:p>
                    <a:p>
                      <a:pPr marL="228600" marR="0" indent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5"/>
                        </a:spcAft>
                        <a:tabLst>
                          <a:tab pos="3375025" algn="l"/>
                        </a:tabLst>
                      </a:pPr>
                      <a:r>
                        <a:rPr lang="en-CA" sz="2000" dirty="0">
                          <a:effectLst/>
                        </a:rPr>
                        <a:t>Previous page	CTRL+PGUP</a:t>
                      </a:r>
                      <a:endParaRPr lang="en-US" sz="2000" dirty="0">
                        <a:effectLst/>
                      </a:endParaRP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65"/>
                        </a:spcAft>
                        <a:tabLst>
                          <a:tab pos="3657600" algn="l"/>
                        </a:tabLst>
                      </a:pPr>
                      <a:r>
                        <a:rPr lang="en-CA" sz="2000" dirty="0">
                          <a:effectLst/>
                        </a:rPr>
                        <a:t> </a:t>
                      </a:r>
                      <a:endParaRPr lang="en-US" sz="2000" dirty="0">
                        <a:effectLst/>
                        <a:latin typeface="Segoe UI" panose="020B0502040204020203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00" marR="76200" marT="0" marB="0">
                    <a:lnL w="12700" cap="flat" cmpd="sng" algn="ctr">
                      <a:solidFill>
                        <a:srgbClr val="0070C0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639B2036-B9A3-4852-8409-600624052E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81245" y="6541495"/>
            <a:ext cx="3860800" cy="365125"/>
          </a:xfrm>
        </p:spPr>
        <p:txBody>
          <a:bodyPr/>
          <a:lstStyle/>
          <a:p>
            <a:pPr algn="l"/>
            <a:r>
              <a:rPr lang="en-US" dirty="0"/>
              <a:t>© Jasper Learning</a:t>
            </a:r>
          </a:p>
        </p:txBody>
      </p: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59346D19-379A-4998-86EE-B657B69FB9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541495"/>
            <a:ext cx="2844800" cy="365125"/>
          </a:xfrm>
        </p:spPr>
        <p:txBody>
          <a:bodyPr/>
          <a:lstStyle/>
          <a:p>
            <a:fld id="{C58A7CB7-FCE4-4E4A-A96A-7CB108F8BAD2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65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Working with Documents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Creating a New Document</a:t>
            </a:r>
          </a:p>
          <a:p>
            <a:pPr lvl="1"/>
            <a:r>
              <a:rPr lang="en-US" sz="2400" dirty="0"/>
              <a:t>To create a new blank document:</a:t>
            </a:r>
          </a:p>
          <a:p>
            <a:pPr lvl="2"/>
            <a:r>
              <a:rPr lang="en-US" sz="2200" dirty="0"/>
              <a:t>click </a:t>
            </a:r>
            <a:r>
              <a:rPr lang="en-US" sz="2200" b="1" dirty="0"/>
              <a:t>File</a:t>
            </a:r>
            <a:r>
              <a:rPr lang="en-US" sz="2200" dirty="0"/>
              <a:t>, click </a:t>
            </a:r>
            <a:r>
              <a:rPr lang="en-US" sz="2200" b="1" dirty="0"/>
              <a:t>New</a:t>
            </a:r>
            <a:r>
              <a:rPr lang="en-US" sz="2200" dirty="0"/>
              <a:t>, then click </a:t>
            </a:r>
            <a:r>
              <a:rPr lang="en-US" sz="2200" b="1" dirty="0"/>
              <a:t>Blank document</a:t>
            </a:r>
            <a:r>
              <a:rPr lang="en-US" sz="2200" dirty="0"/>
              <a:t>; or</a:t>
            </a:r>
          </a:p>
          <a:p>
            <a:pPr lvl="2"/>
            <a:r>
              <a:rPr lang="en-US" sz="2200" dirty="0"/>
              <a:t>press CTRL+N</a:t>
            </a:r>
          </a:p>
          <a:p>
            <a:endParaRPr lang="en-US" dirty="0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3086DF59-9492-4FF6-8E31-E623BD6502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81245" y="6541495"/>
            <a:ext cx="3860800" cy="365125"/>
          </a:xfrm>
        </p:spPr>
        <p:txBody>
          <a:bodyPr/>
          <a:lstStyle/>
          <a:p>
            <a:pPr algn="l"/>
            <a:r>
              <a:rPr lang="en-US" dirty="0"/>
              <a:t>© Jasper Learning</a:t>
            </a:r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68DF4907-1BBD-4A8A-9761-9633921B33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541495"/>
            <a:ext cx="2844800" cy="365125"/>
          </a:xfrm>
        </p:spPr>
        <p:txBody>
          <a:bodyPr/>
          <a:lstStyle/>
          <a:p>
            <a:fld id="{C58A7CB7-FCE4-4E4A-A96A-7CB108F8BAD2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7447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71E49B-D410-4FD9-B71D-1E8C29E6AA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9808" y="1124712"/>
            <a:ext cx="10451592" cy="2386584"/>
          </a:xfrm>
        </p:spPr>
        <p:txBody>
          <a:bodyPr anchor="b">
            <a:normAutofit/>
          </a:bodyPr>
          <a:lstStyle/>
          <a:p>
            <a:pPr algn="ctr"/>
            <a:r>
              <a:rPr lang="en-US" sz="6000" dirty="0"/>
              <a:t>Microsoft Word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59779-5699-41D0-B1DC-BB25348038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7048" y="3602736"/>
            <a:ext cx="9144000" cy="1655064"/>
          </a:xfrm>
        </p:spPr>
        <p:txBody>
          <a:bodyPr/>
          <a:lstStyle/>
          <a:p>
            <a:pPr marL="0" indent="0" algn="ctr">
              <a:buNone/>
            </a:pPr>
            <a:r>
              <a:rPr lang="en-US" b="1" dirty="0"/>
              <a:t>Lesson 1: Getting Started</a:t>
            </a:r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938F4657-519D-49C4-BD9D-BF1E2E7417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81245" y="6541495"/>
            <a:ext cx="3860800" cy="365125"/>
          </a:xfrm>
        </p:spPr>
        <p:txBody>
          <a:bodyPr/>
          <a:lstStyle/>
          <a:p>
            <a:pPr algn="l"/>
            <a:r>
              <a:rPr lang="en-US" dirty="0"/>
              <a:t>© Jasper Learning</a:t>
            </a:r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1BD1A289-BE2D-4D24-BDD6-61FC2C236B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541495"/>
            <a:ext cx="2844800" cy="365125"/>
          </a:xfrm>
        </p:spPr>
        <p:txBody>
          <a:bodyPr/>
          <a:lstStyle/>
          <a:p>
            <a:fld id="{C58A7CB7-FCE4-4E4A-A96A-7CB108F8BAD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4251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Working with Documents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Creating a New Document</a:t>
            </a:r>
          </a:p>
          <a:p>
            <a:pPr lvl="1"/>
            <a:r>
              <a:rPr lang="en-US" dirty="0"/>
              <a:t>To create new document from variety of pre-designed </a:t>
            </a:r>
            <a:r>
              <a:rPr lang="en-US" i="1" dirty="0"/>
              <a:t>templates</a:t>
            </a:r>
            <a:r>
              <a:rPr lang="en-US" dirty="0"/>
              <a:t>, click </a:t>
            </a:r>
            <a:r>
              <a:rPr lang="en-US" b="1" dirty="0"/>
              <a:t>File</a:t>
            </a:r>
            <a:r>
              <a:rPr lang="en-US" dirty="0"/>
              <a:t>, then click </a:t>
            </a:r>
            <a:r>
              <a:rPr lang="en-US" b="1" dirty="0"/>
              <a:t>New</a:t>
            </a:r>
            <a:endParaRPr lang="en-US" dirty="0"/>
          </a:p>
        </p:txBody>
      </p:sp>
      <p:pic>
        <p:nvPicPr>
          <p:cNvPr id="6" name="Picture 5" descr="\\CCISERVER\Common\Publishing\Working\In Development\3260 Word 2016 Core\Screens\wd-000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1851" y="2997292"/>
            <a:ext cx="6112223" cy="3256468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AA492A14-06CE-4356-8FA3-66F5140030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81245" y="6541495"/>
            <a:ext cx="3860800" cy="365125"/>
          </a:xfrm>
        </p:spPr>
        <p:txBody>
          <a:bodyPr/>
          <a:lstStyle/>
          <a:p>
            <a:pPr algn="l"/>
            <a:r>
              <a:rPr lang="en-US" dirty="0"/>
              <a:t>© Jasper Learning</a:t>
            </a:r>
          </a:p>
        </p:txBody>
      </p: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4240FFC9-6929-412A-9A1B-ABDC36303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541495"/>
            <a:ext cx="2844800" cy="365125"/>
          </a:xfrm>
        </p:spPr>
        <p:txBody>
          <a:bodyPr/>
          <a:lstStyle/>
          <a:p>
            <a:fld id="{C58A7CB7-FCE4-4E4A-A96A-7CB108F8BAD2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180637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Working with Documents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727797"/>
            <a:ext cx="10972800" cy="4525963"/>
          </a:xfrm>
        </p:spPr>
        <p:txBody>
          <a:bodyPr>
            <a:normAutofit/>
          </a:bodyPr>
          <a:lstStyle/>
          <a:p>
            <a:r>
              <a:rPr lang="en-US" b="1" dirty="0"/>
              <a:t>Creating a New Document</a:t>
            </a:r>
          </a:p>
          <a:p>
            <a:pPr lvl="1"/>
            <a:r>
              <a:rPr lang="en-US" dirty="0"/>
              <a:t>Use pre-designed template if unsure how to lay out particular type of document</a:t>
            </a:r>
          </a:p>
          <a:p>
            <a:pPr lvl="2"/>
            <a:r>
              <a:rPr lang="en-US" dirty="0"/>
              <a:t>Click template design in New window, or click in Search</a:t>
            </a:r>
            <a:br>
              <a:rPr lang="en-US" dirty="0"/>
            </a:br>
            <a:r>
              <a:rPr lang="en-US" dirty="0"/>
              <a:t>for online templates field and enter document type to use</a:t>
            </a:r>
          </a:p>
          <a:p>
            <a:pPr lvl="3"/>
            <a:r>
              <a:rPr lang="en-US" dirty="0"/>
              <a:t>When you choose a template from the list, the template </a:t>
            </a:r>
            <a:br>
              <a:rPr lang="en-US" dirty="0"/>
            </a:br>
            <a:r>
              <a:rPr lang="en-US" dirty="0"/>
              <a:t>appears as preview</a:t>
            </a:r>
          </a:p>
          <a:p>
            <a:pPr lvl="3"/>
            <a:r>
              <a:rPr lang="en-US" dirty="0"/>
              <a:t>Click </a:t>
            </a:r>
            <a:r>
              <a:rPr lang="en-US" b="1" dirty="0"/>
              <a:t>Create </a:t>
            </a:r>
            <a:r>
              <a:rPr lang="en-US" dirty="0"/>
              <a:t>to continue</a:t>
            </a:r>
          </a:p>
          <a:p>
            <a:pPr lvl="1"/>
            <a:r>
              <a:rPr lang="en-US" dirty="0"/>
              <a:t>Automatic number appears in the title bar </a:t>
            </a:r>
            <a:br>
              <a:rPr lang="en-US" dirty="0"/>
            </a:br>
            <a:r>
              <a:rPr lang="en-US" dirty="0"/>
              <a:t>of each new document to identify it as a new document until you save it </a:t>
            </a:r>
          </a:p>
          <a:p>
            <a:pPr lvl="2"/>
            <a:r>
              <a:rPr lang="en-US" dirty="0"/>
              <a:t>Document numbering restarts at 1 when you start new session of Word</a:t>
            </a:r>
          </a:p>
        </p:txBody>
      </p:sp>
      <p:pic>
        <p:nvPicPr>
          <p:cNvPr id="6" name="Picture 5" descr="\\CCISERVER\Common\Publishing\Working\In Development\3260 Word 2016 Core\Screens\wd-021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5366" y="2653595"/>
            <a:ext cx="3576247" cy="187788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F6B3ACAB-AB1D-43F5-84A4-D299743202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81245" y="6541495"/>
            <a:ext cx="3860800" cy="365125"/>
          </a:xfrm>
        </p:spPr>
        <p:txBody>
          <a:bodyPr/>
          <a:lstStyle/>
          <a:p>
            <a:pPr algn="l"/>
            <a:r>
              <a:rPr lang="en-US" dirty="0"/>
              <a:t>© Jasper Learning</a:t>
            </a:r>
          </a:p>
        </p:txBody>
      </p: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649340DA-5725-428A-8D76-7D47519AAE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541495"/>
            <a:ext cx="2844800" cy="365125"/>
          </a:xfrm>
        </p:spPr>
        <p:txBody>
          <a:bodyPr/>
          <a:lstStyle/>
          <a:p>
            <a:fld id="{C58A7CB7-FCE4-4E4A-A96A-7CB108F8BAD2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64178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Working with Documents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Switching Between Documents</a:t>
            </a:r>
          </a:p>
          <a:p>
            <a:pPr lvl="1"/>
            <a:r>
              <a:rPr lang="en-US" dirty="0"/>
              <a:t>To switch between multiple documents:</a:t>
            </a:r>
          </a:p>
          <a:p>
            <a:pPr lvl="2"/>
            <a:r>
              <a:rPr lang="en-US" dirty="0"/>
              <a:t>Click the </a:t>
            </a:r>
            <a:r>
              <a:rPr lang="en-US" b="1" dirty="0"/>
              <a:t>View</a:t>
            </a:r>
            <a:r>
              <a:rPr lang="en-US" dirty="0"/>
              <a:t> tab, and in Window group, click </a:t>
            </a:r>
            <a:r>
              <a:rPr lang="en-US" b="1" dirty="0"/>
              <a:t>Switch Windows</a:t>
            </a:r>
            <a:r>
              <a:rPr lang="en-US" dirty="0"/>
              <a:t>, or</a:t>
            </a:r>
          </a:p>
          <a:p>
            <a:pPr lvl="2"/>
            <a:endParaRPr lang="en-US" sz="1600" dirty="0"/>
          </a:p>
          <a:p>
            <a:pPr lvl="2"/>
            <a:endParaRPr lang="en-US" sz="1600" dirty="0"/>
          </a:p>
          <a:p>
            <a:pPr lvl="2"/>
            <a:endParaRPr lang="en-US" sz="1600" dirty="0"/>
          </a:p>
          <a:p>
            <a:pPr lvl="2"/>
            <a:endParaRPr lang="en-US" sz="1600" dirty="0"/>
          </a:p>
          <a:p>
            <a:pPr lvl="2"/>
            <a:r>
              <a:rPr lang="en-US" dirty="0"/>
              <a:t>click </a:t>
            </a:r>
            <a:r>
              <a:rPr lang="en-US" b="1" dirty="0"/>
              <a:t>Word</a:t>
            </a:r>
            <a:r>
              <a:rPr lang="en-US" dirty="0"/>
              <a:t> button on taskbar to display preview of each</a:t>
            </a:r>
          </a:p>
        </p:txBody>
      </p:sp>
      <p:pic>
        <p:nvPicPr>
          <p:cNvPr id="6" name="Picture 5" descr="\\CCISERVER\Common\Publishing\Working\In Development\3260 Word 2016 Core\Screens\wd-026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007" y="4607015"/>
            <a:ext cx="5817519" cy="132202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\\CCISERVER\Common\Publishing\Working\In Development\3260 Word 2016 Core\Screens\wd-025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007" y="3027446"/>
            <a:ext cx="1151823" cy="1066251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CC120A71-043D-409A-B823-BB11BE6DC8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81245" y="6541495"/>
            <a:ext cx="3860800" cy="365125"/>
          </a:xfrm>
        </p:spPr>
        <p:txBody>
          <a:bodyPr/>
          <a:lstStyle/>
          <a:p>
            <a:pPr algn="l"/>
            <a:r>
              <a:rPr lang="en-US" dirty="0"/>
              <a:t>© Jasper Learning</a:t>
            </a:r>
          </a:p>
        </p:txBody>
      </p:sp>
      <p:sp>
        <p:nvSpPr>
          <p:cNvPr id="9" name="Slide Number Placeholder 4">
            <a:extLst>
              <a:ext uri="{FF2B5EF4-FFF2-40B4-BE49-F238E27FC236}">
                <a16:creationId xmlns:a16="http://schemas.microsoft.com/office/drawing/2014/main" id="{2A6029C7-7BC7-4FD0-A0AF-2380C8E052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541495"/>
            <a:ext cx="2844800" cy="365125"/>
          </a:xfrm>
        </p:spPr>
        <p:txBody>
          <a:bodyPr/>
          <a:lstStyle/>
          <a:p>
            <a:fld id="{C58A7CB7-FCE4-4E4A-A96A-7CB108F8BAD2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57232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Working with Documents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/>
              <a:t>Saving Documents</a:t>
            </a:r>
          </a:p>
          <a:p>
            <a:pPr lvl="1"/>
            <a:r>
              <a:rPr lang="en-US" dirty="0"/>
              <a:t>To save changes made to the current document using the same file name:</a:t>
            </a:r>
          </a:p>
          <a:p>
            <a:pPr lvl="2"/>
            <a:r>
              <a:rPr lang="en-US" dirty="0"/>
              <a:t>click </a:t>
            </a:r>
            <a:r>
              <a:rPr lang="en-US" b="1" dirty="0"/>
              <a:t>File</a:t>
            </a:r>
            <a:r>
              <a:rPr lang="en-US" dirty="0"/>
              <a:t> and then click </a:t>
            </a:r>
            <a:r>
              <a:rPr lang="en-US" b="1" dirty="0"/>
              <a:t>Save</a:t>
            </a:r>
            <a:r>
              <a:rPr lang="en-US" dirty="0"/>
              <a:t>, or</a:t>
            </a:r>
          </a:p>
          <a:p>
            <a:pPr lvl="2"/>
            <a:r>
              <a:rPr lang="en-US" dirty="0"/>
              <a:t>on Quick Access toolbar, click </a:t>
            </a:r>
            <a:r>
              <a:rPr lang="en-US" b="1" dirty="0"/>
              <a:t>Save</a:t>
            </a:r>
            <a:r>
              <a:rPr lang="en-US" dirty="0"/>
              <a:t>, or</a:t>
            </a:r>
          </a:p>
          <a:p>
            <a:pPr lvl="2"/>
            <a:r>
              <a:rPr lang="en-US" dirty="0"/>
              <a:t>press CTRL+S</a:t>
            </a:r>
          </a:p>
          <a:p>
            <a:pPr lvl="1"/>
            <a:r>
              <a:rPr lang="en-US" dirty="0"/>
              <a:t>When choosing a name for the document</a:t>
            </a:r>
          </a:p>
          <a:p>
            <a:pPr lvl="2"/>
            <a:r>
              <a:rPr lang="en-US" dirty="0"/>
              <a:t>Maximum of 255 characters (including full path). May not include: / \ : * ? “ &lt; &gt; | </a:t>
            </a:r>
          </a:p>
          <a:p>
            <a:pPr lvl="2"/>
            <a:r>
              <a:rPr lang="en-US" dirty="0"/>
              <a:t>Name file so you can identify contents quickly</a:t>
            </a:r>
          </a:p>
          <a:p>
            <a:pPr lvl="2"/>
            <a:r>
              <a:rPr lang="en-US" dirty="0"/>
              <a:t>When suggested file name appears in shaded box, type to replace highlighted text</a:t>
            </a:r>
          </a:p>
          <a:p>
            <a:pPr lvl="1"/>
            <a:r>
              <a:rPr lang="en-US" dirty="0"/>
              <a:t>First time you save a new document, the Save As dialog box displays by default</a:t>
            </a:r>
          </a:p>
          <a:p>
            <a:pPr lvl="2"/>
            <a:r>
              <a:rPr lang="en-US" dirty="0"/>
              <a:t>Next time you want to save changes to existing document, use any Save method</a:t>
            </a:r>
          </a:p>
          <a:p>
            <a:pPr lvl="1"/>
            <a:r>
              <a:rPr lang="en-US" dirty="0"/>
              <a:t>To save an existing document with a new name, click </a:t>
            </a:r>
            <a:r>
              <a:rPr lang="en-US" b="1" dirty="0"/>
              <a:t>File </a:t>
            </a:r>
            <a:r>
              <a:rPr lang="en-US" dirty="0"/>
              <a:t>and click </a:t>
            </a:r>
            <a:r>
              <a:rPr lang="en-US" b="1" dirty="0"/>
              <a:t>Save As</a:t>
            </a:r>
            <a:endParaRPr lang="en-US" dirty="0"/>
          </a:p>
          <a:p>
            <a:endParaRPr lang="en-US" dirty="0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93E6DD6D-95CE-4F40-A1BC-179C12CCA1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81245" y="6541495"/>
            <a:ext cx="3860800" cy="365125"/>
          </a:xfrm>
        </p:spPr>
        <p:txBody>
          <a:bodyPr/>
          <a:lstStyle/>
          <a:p>
            <a:pPr algn="l"/>
            <a:r>
              <a:rPr lang="en-US" dirty="0"/>
              <a:t>© Jasper Learning</a:t>
            </a:r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F95A45F2-7CFB-476D-8B2E-F1ECB122B3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541495"/>
            <a:ext cx="2844800" cy="365125"/>
          </a:xfrm>
        </p:spPr>
        <p:txBody>
          <a:bodyPr/>
          <a:lstStyle/>
          <a:p>
            <a:fld id="{C58A7CB7-FCE4-4E4A-A96A-7CB108F8BAD2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44969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Working with Documents</a:t>
            </a:r>
          </a:p>
        </p:txBody>
      </p:sp>
      <p:grpSp>
        <p:nvGrpSpPr>
          <p:cNvPr id="6" name="Canvas 989"/>
          <p:cNvGrpSpPr/>
          <p:nvPr/>
        </p:nvGrpSpPr>
        <p:grpSpPr>
          <a:xfrm>
            <a:off x="1945415" y="1843088"/>
            <a:ext cx="8036785" cy="4486275"/>
            <a:chOff x="0" y="0"/>
            <a:chExt cx="5486400" cy="3062605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5486400" cy="3062605"/>
            </a:xfrm>
            <a:prstGeom prst="rect">
              <a:avLst/>
            </a:prstGeom>
          </p:spPr>
        </p:sp>
        <p:pic>
          <p:nvPicPr>
            <p:cNvPr id="8" name="Picture 7" descr="\\CCISERVER\Common\Publishing\Working\In Development\7500 IC3 GS5\KA\KA L02\Word\wd-018.png"/>
            <p:cNvPicPr/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6305"/>
            <a:stretch/>
          </p:blipFill>
          <p:spPr bwMode="auto">
            <a:xfrm>
              <a:off x="0" y="0"/>
              <a:ext cx="5486400" cy="2584174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9" name="Group 8"/>
            <p:cNvGrpSpPr/>
            <p:nvPr/>
          </p:nvGrpSpPr>
          <p:grpSpPr>
            <a:xfrm>
              <a:off x="906905" y="1993692"/>
              <a:ext cx="1037884" cy="671203"/>
              <a:chOff x="906905" y="1993692"/>
              <a:chExt cx="1037884" cy="671203"/>
            </a:xfrm>
          </p:grpSpPr>
          <p:cxnSp>
            <p:nvCxnSpPr>
              <p:cNvPr id="22" name="Straight Arrow Connector 21"/>
              <p:cNvCxnSpPr/>
              <p:nvPr/>
            </p:nvCxnSpPr>
            <p:spPr>
              <a:xfrm flipV="1">
                <a:off x="1364104" y="1993692"/>
                <a:ext cx="0" cy="329783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3" name="Text Box 965"/>
              <p:cNvSpPr txBox="1"/>
              <p:nvPr/>
            </p:nvSpPr>
            <p:spPr>
              <a:xfrm>
                <a:off x="906905" y="2318933"/>
                <a:ext cx="1037884" cy="345962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200" b="1" dirty="0">
                    <a:effectLst/>
                    <a:latin typeface="Segoe UI" panose="020B0502040204020203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Drives or locations to save the file</a:t>
                </a:r>
              </a:p>
            </p:txBody>
          </p:sp>
        </p:grpSp>
        <p:grpSp>
          <p:nvGrpSpPr>
            <p:cNvPr id="10" name="Group 9"/>
            <p:cNvGrpSpPr/>
            <p:nvPr/>
          </p:nvGrpSpPr>
          <p:grpSpPr>
            <a:xfrm>
              <a:off x="4449150" y="913783"/>
              <a:ext cx="894198" cy="177182"/>
              <a:chOff x="4485486" y="913783"/>
              <a:chExt cx="894198" cy="177182"/>
            </a:xfrm>
          </p:grpSpPr>
          <p:sp>
            <p:nvSpPr>
              <p:cNvPr id="19" name="Text Box 968"/>
              <p:cNvSpPr txBox="1"/>
              <p:nvPr/>
            </p:nvSpPr>
            <p:spPr>
              <a:xfrm>
                <a:off x="4774366" y="913783"/>
                <a:ext cx="605318" cy="177182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algn="just">
                  <a:spcBef>
                    <a:spcPts val="0"/>
                  </a:spcBef>
                  <a:spcAft>
                    <a:spcPts val="260"/>
                  </a:spcAft>
                </a:pPr>
                <a:r>
                  <a:rPr lang="en-US" sz="1200" b="1" dirty="0">
                    <a:effectLst/>
                    <a:latin typeface="Segoe UI" panose="020B0502040204020203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File name</a:t>
                </a:r>
              </a:p>
            </p:txBody>
          </p:sp>
          <p:cxnSp>
            <p:nvCxnSpPr>
              <p:cNvPr id="21" name="Straight Arrow Connector 20"/>
              <p:cNvCxnSpPr/>
              <p:nvPr/>
            </p:nvCxnSpPr>
            <p:spPr>
              <a:xfrm flipH="1">
                <a:off x="4485486" y="1015210"/>
                <a:ext cx="290195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1" name="Group 10"/>
            <p:cNvGrpSpPr/>
            <p:nvPr/>
          </p:nvGrpSpPr>
          <p:grpSpPr>
            <a:xfrm>
              <a:off x="2622085" y="302620"/>
              <a:ext cx="1160701" cy="500504"/>
              <a:chOff x="2622085" y="302620"/>
              <a:chExt cx="1160701" cy="500504"/>
            </a:xfrm>
          </p:grpSpPr>
          <p:sp>
            <p:nvSpPr>
              <p:cNvPr id="16" name="Text Box 978"/>
              <p:cNvSpPr txBox="1"/>
              <p:nvPr/>
            </p:nvSpPr>
            <p:spPr>
              <a:xfrm>
                <a:off x="2622085" y="302620"/>
                <a:ext cx="1160701" cy="327060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algn="just">
                  <a:spcBef>
                    <a:spcPts val="0"/>
                  </a:spcBef>
                  <a:spcAft>
                    <a:spcPts val="0"/>
                  </a:spcAft>
                  <a:tabLst>
                    <a:tab pos="800100" algn="l"/>
                  </a:tabLst>
                </a:pPr>
                <a:r>
                  <a:rPr lang="en-US" sz="1200" b="1" dirty="0">
                    <a:effectLst/>
                    <a:latin typeface="Segoe UI" panose="020B0502040204020203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Up One	Current</a:t>
                </a:r>
              </a:p>
              <a:p>
                <a:pPr marL="0" marR="0" algn="just">
                  <a:spcBef>
                    <a:spcPts val="0"/>
                  </a:spcBef>
                  <a:spcAft>
                    <a:spcPts val="0"/>
                  </a:spcAft>
                  <a:tabLst>
                    <a:tab pos="800100" algn="l"/>
                  </a:tabLst>
                </a:pPr>
                <a:r>
                  <a:rPr lang="en-US" sz="1200" b="1" dirty="0">
                    <a:effectLst/>
                    <a:latin typeface="Segoe UI" panose="020B0502040204020203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Level	Folder</a:t>
                </a:r>
              </a:p>
            </p:txBody>
          </p:sp>
          <p:cxnSp>
            <p:nvCxnSpPr>
              <p:cNvPr id="17" name="Straight Arrow Connector 16"/>
              <p:cNvCxnSpPr/>
              <p:nvPr/>
            </p:nvCxnSpPr>
            <p:spPr>
              <a:xfrm>
                <a:off x="3360874" y="599505"/>
                <a:ext cx="0" cy="199836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8" name="Straight Arrow Connector 17"/>
              <p:cNvCxnSpPr/>
              <p:nvPr/>
            </p:nvCxnSpPr>
            <p:spPr>
              <a:xfrm>
                <a:off x="2826070" y="603734"/>
                <a:ext cx="0" cy="19939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2" name="Group 11"/>
            <p:cNvGrpSpPr/>
            <p:nvPr/>
          </p:nvGrpSpPr>
          <p:grpSpPr>
            <a:xfrm>
              <a:off x="2718979" y="2444011"/>
              <a:ext cx="2464639" cy="553630"/>
              <a:chOff x="2718979" y="2444011"/>
              <a:chExt cx="2464639" cy="553630"/>
            </a:xfrm>
          </p:grpSpPr>
          <p:sp>
            <p:nvSpPr>
              <p:cNvPr id="13" name="Text Box 986"/>
              <p:cNvSpPr txBox="1"/>
              <p:nvPr/>
            </p:nvSpPr>
            <p:spPr>
              <a:xfrm>
                <a:off x="2718979" y="2668000"/>
                <a:ext cx="2464639" cy="329641"/>
              </a:xfrm>
              <a:prstGeom prst="rect">
                <a:avLst/>
              </a:prstGeom>
              <a:solidFill>
                <a:schemeClr val="lt1"/>
              </a:solidFill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algn="just">
                  <a:spcBef>
                    <a:spcPts val="0"/>
                  </a:spcBef>
                  <a:spcAft>
                    <a:spcPts val="0"/>
                  </a:spcAft>
                  <a:tabLst>
                    <a:tab pos="2514600" algn="l"/>
                  </a:tabLst>
                </a:pPr>
                <a:r>
                  <a:rPr lang="en-US" sz="1200" b="1" dirty="0">
                    <a:effectLst/>
                    <a:latin typeface="Segoe UI" panose="020B0502040204020203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Folders or documents 	Date created</a:t>
                </a:r>
              </a:p>
              <a:p>
                <a:pPr marL="0" marR="0" algn="just">
                  <a:spcBef>
                    <a:spcPts val="0"/>
                  </a:spcBef>
                  <a:spcAft>
                    <a:spcPts val="0"/>
                  </a:spcAft>
                  <a:tabLst>
                    <a:tab pos="2514600" algn="l"/>
                  </a:tabLst>
                </a:pPr>
                <a:r>
                  <a:rPr lang="en-US" sz="1200" b="1" dirty="0">
                    <a:effectLst/>
                    <a:latin typeface="Segoe UI" panose="020B0502040204020203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in current folder	or modified</a:t>
                </a:r>
              </a:p>
            </p:txBody>
          </p:sp>
          <p:cxnSp>
            <p:nvCxnSpPr>
              <p:cNvPr id="14" name="Straight Arrow Connector 13"/>
              <p:cNvCxnSpPr/>
              <p:nvPr/>
            </p:nvCxnSpPr>
            <p:spPr>
              <a:xfrm flipV="1">
                <a:off x="3173150" y="2452529"/>
                <a:ext cx="0" cy="218003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" name="Straight Arrow Connector 14"/>
              <p:cNvCxnSpPr/>
              <p:nvPr/>
            </p:nvCxnSpPr>
            <p:spPr>
              <a:xfrm flipV="1">
                <a:off x="4751945" y="2444011"/>
                <a:ext cx="0" cy="217805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3" name="TextBox 2"/>
          <p:cNvSpPr txBox="1"/>
          <p:nvPr/>
        </p:nvSpPr>
        <p:spPr>
          <a:xfrm>
            <a:off x="7790647" y="3793074"/>
            <a:ext cx="10952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Segoe UI" panose="020B0502040204020203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Save as type</a:t>
            </a:r>
            <a:endParaRPr lang="en-US" sz="1200" b="1" dirty="0"/>
          </a:p>
        </p:txBody>
      </p:sp>
      <p:cxnSp>
        <p:nvCxnSpPr>
          <p:cNvPr id="26" name="Straight Arrow Connector 25"/>
          <p:cNvCxnSpPr/>
          <p:nvPr/>
        </p:nvCxnSpPr>
        <p:spPr>
          <a:xfrm flipV="1">
            <a:off x="8672604" y="3539104"/>
            <a:ext cx="0" cy="3190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Footer Placeholder 3">
            <a:extLst>
              <a:ext uri="{FF2B5EF4-FFF2-40B4-BE49-F238E27FC236}">
                <a16:creationId xmlns:a16="http://schemas.microsoft.com/office/drawing/2014/main" id="{BF9553FD-01F9-4569-A7E5-FA7A988FFE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81245" y="6541495"/>
            <a:ext cx="3860800" cy="365125"/>
          </a:xfrm>
        </p:spPr>
        <p:txBody>
          <a:bodyPr/>
          <a:lstStyle/>
          <a:p>
            <a:pPr algn="l"/>
            <a:r>
              <a:rPr lang="en-US" dirty="0"/>
              <a:t>© Jasper Learning</a:t>
            </a:r>
          </a:p>
        </p:txBody>
      </p:sp>
      <p:sp>
        <p:nvSpPr>
          <p:cNvPr id="25" name="Slide Number Placeholder 4">
            <a:extLst>
              <a:ext uri="{FF2B5EF4-FFF2-40B4-BE49-F238E27FC236}">
                <a16:creationId xmlns:a16="http://schemas.microsoft.com/office/drawing/2014/main" id="{67A51C67-E083-42F7-8C26-9C4733E54A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541495"/>
            <a:ext cx="2844800" cy="365125"/>
          </a:xfrm>
        </p:spPr>
        <p:txBody>
          <a:bodyPr/>
          <a:lstStyle/>
          <a:p>
            <a:fld id="{C58A7CB7-FCE4-4E4A-A96A-7CB108F8BAD2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219196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Working with Documents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/>
              <a:t>Second panel provides options regarding file name and file type</a:t>
            </a:r>
          </a:p>
          <a:p>
            <a:pPr lvl="2"/>
            <a:r>
              <a:rPr lang="en-US" dirty="0"/>
              <a:t>Displays list of commonly-accessed folders, which vary based on locations currently selected in the first panel</a:t>
            </a:r>
          </a:p>
          <a:p>
            <a:endParaRPr lang="en-US" dirty="0"/>
          </a:p>
        </p:txBody>
      </p:sp>
      <p:pic>
        <p:nvPicPr>
          <p:cNvPr id="6" name="Picture 5" descr="\\CCISERVER\Common\Publishing\Working\In Development\3260 Word 2016 Core\Screens\wd-028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7838" y="2867634"/>
            <a:ext cx="4815028" cy="246757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\\CCISERVER\Common\Publishing\Working\In Development\3260 Word 2016 Core\Screens\wd-029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9981" y="3660394"/>
            <a:ext cx="5308078" cy="233061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C7EEE235-FCA7-40E9-A6A4-A8C07F898F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81245" y="6541495"/>
            <a:ext cx="3860800" cy="365125"/>
          </a:xfrm>
        </p:spPr>
        <p:txBody>
          <a:bodyPr/>
          <a:lstStyle/>
          <a:p>
            <a:pPr algn="l"/>
            <a:r>
              <a:rPr lang="en-US" dirty="0"/>
              <a:t>© Jasper Learning</a:t>
            </a:r>
          </a:p>
        </p:txBody>
      </p:sp>
      <p:sp>
        <p:nvSpPr>
          <p:cNvPr id="9" name="Slide Number Placeholder 4">
            <a:extLst>
              <a:ext uri="{FF2B5EF4-FFF2-40B4-BE49-F238E27FC236}">
                <a16:creationId xmlns:a16="http://schemas.microsoft.com/office/drawing/2014/main" id="{FDC3F479-00BE-48E4-B160-D183F7F6FC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541495"/>
            <a:ext cx="2844800" cy="365125"/>
          </a:xfrm>
        </p:spPr>
        <p:txBody>
          <a:bodyPr/>
          <a:lstStyle/>
          <a:p>
            <a:fld id="{C58A7CB7-FCE4-4E4A-A96A-7CB108F8BAD2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79205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Working with Documents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/>
              <a:t>Location clearly identified at the top of the second panel</a:t>
            </a:r>
          </a:p>
          <a:p>
            <a:pPr lvl="2"/>
            <a:r>
              <a:rPr lang="en-US" dirty="0"/>
              <a:t>Click the arrow before the location name to move</a:t>
            </a:r>
            <a:br>
              <a:rPr lang="en-US" dirty="0"/>
            </a:br>
            <a:r>
              <a:rPr lang="en-US" dirty="0"/>
              <a:t>to another location</a:t>
            </a:r>
          </a:p>
          <a:p>
            <a:pPr lvl="2"/>
            <a:r>
              <a:rPr lang="en-US" dirty="0"/>
              <a:t>Click </a:t>
            </a:r>
            <a:r>
              <a:rPr lang="en-US" b="1" dirty="0"/>
              <a:t>More options</a:t>
            </a:r>
            <a:r>
              <a:rPr lang="en-US" dirty="0"/>
              <a:t> to open Save As dialog box</a:t>
            </a:r>
          </a:p>
          <a:p>
            <a:pPr lvl="1"/>
            <a:r>
              <a:rPr lang="en-US" dirty="0"/>
              <a:t>How often you save depends on how</a:t>
            </a:r>
            <a:br>
              <a:rPr lang="en-US" dirty="0"/>
            </a:br>
            <a:r>
              <a:rPr lang="en-US" dirty="0"/>
              <a:t>much work you put into it</a:t>
            </a:r>
          </a:p>
          <a:p>
            <a:pPr lvl="2"/>
            <a:r>
              <a:rPr lang="en-US" dirty="0"/>
              <a:t>If you’ve made many changes, save your document</a:t>
            </a:r>
            <a:br>
              <a:rPr lang="en-US" dirty="0"/>
            </a:br>
            <a:r>
              <a:rPr lang="en-US" dirty="0"/>
              <a:t>frequently as you work</a:t>
            </a:r>
          </a:p>
          <a:p>
            <a:pPr lvl="2"/>
            <a:r>
              <a:rPr lang="en-US" dirty="0"/>
              <a:t>If you are prompted to save the document, Word</a:t>
            </a:r>
            <a:br>
              <a:rPr lang="en-US" dirty="0"/>
            </a:br>
            <a:r>
              <a:rPr lang="en-US" dirty="0"/>
              <a:t>recognizes something changed since the document</a:t>
            </a:r>
            <a:br>
              <a:rPr lang="en-US" dirty="0"/>
            </a:br>
            <a:r>
              <a:rPr lang="en-US" dirty="0"/>
              <a:t>was last saved</a:t>
            </a:r>
          </a:p>
        </p:txBody>
      </p:sp>
      <p:pic>
        <p:nvPicPr>
          <p:cNvPr id="6" name="Picture 5" descr="\\CCISERVER\Common\Publishing\Working\In Development\3260 Word 2016 Core\Screens\wd-397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6189" y="2232185"/>
            <a:ext cx="4364519" cy="325421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617EED90-7957-45D0-BC94-24F638789A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81245" y="6541495"/>
            <a:ext cx="3860800" cy="365125"/>
          </a:xfrm>
        </p:spPr>
        <p:txBody>
          <a:bodyPr/>
          <a:lstStyle/>
          <a:p>
            <a:pPr algn="l"/>
            <a:r>
              <a:rPr lang="en-US" dirty="0"/>
              <a:t>© Jasper Learning</a:t>
            </a:r>
          </a:p>
        </p:txBody>
      </p: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709009D0-A875-4DE2-A522-6DC623754C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541495"/>
            <a:ext cx="2844800" cy="365125"/>
          </a:xfrm>
        </p:spPr>
        <p:txBody>
          <a:bodyPr/>
          <a:lstStyle/>
          <a:p>
            <a:fld id="{C58A7CB7-FCE4-4E4A-A96A-7CB108F8BAD2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86838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Working with Documents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Understanding Word and File Types </a:t>
            </a:r>
          </a:p>
          <a:p>
            <a:pPr lvl="1"/>
            <a:r>
              <a:rPr lang="en-US" dirty="0"/>
              <a:t>To save a Word document as a different file type, click the arrow for Save as type to display list of available file formats</a:t>
            </a:r>
          </a:p>
          <a:p>
            <a:pPr lvl="2"/>
            <a:r>
              <a:rPr lang="en-US" dirty="0"/>
              <a:t>Word Document (.</a:t>
            </a:r>
            <a:r>
              <a:rPr lang="en-US" dirty="0" err="1"/>
              <a:t>docx</a:t>
            </a:r>
            <a:r>
              <a:rPr lang="en-US" dirty="0"/>
              <a:t>)</a:t>
            </a:r>
          </a:p>
          <a:p>
            <a:pPr lvl="2"/>
            <a:r>
              <a:rPr lang="en-US" dirty="0"/>
              <a:t>Word Document (.doc)</a:t>
            </a:r>
          </a:p>
          <a:p>
            <a:pPr lvl="2"/>
            <a:r>
              <a:rPr lang="en-US" dirty="0"/>
              <a:t>Plain Text (.txt)</a:t>
            </a:r>
          </a:p>
          <a:p>
            <a:pPr lvl="2"/>
            <a:r>
              <a:rPr lang="en-US" dirty="0"/>
              <a:t>Rich Text Format (.rtf)</a:t>
            </a:r>
          </a:p>
          <a:p>
            <a:pPr lvl="2"/>
            <a:r>
              <a:rPr lang="en-US" dirty="0"/>
              <a:t>Portable Document Format (.pdf)</a:t>
            </a:r>
          </a:p>
          <a:p>
            <a:pPr lvl="2"/>
            <a:r>
              <a:rPr lang="en-US" dirty="0"/>
              <a:t>Publisher Document File (.pub)</a:t>
            </a:r>
          </a:p>
          <a:p>
            <a:endParaRPr lang="en-US" dirty="0"/>
          </a:p>
        </p:txBody>
      </p:sp>
      <p:pic>
        <p:nvPicPr>
          <p:cNvPr id="6" name="Picture 5" descr="\\CCISERVER\Common\Publishing\Working\In Development\7500 IC3 GS5\KA\KA L02\Word\wd-019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9262" y="2786307"/>
            <a:ext cx="3056582" cy="3154609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2F2F564E-6324-497D-A425-13D4171C81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81245" y="6541495"/>
            <a:ext cx="3860800" cy="365125"/>
          </a:xfrm>
        </p:spPr>
        <p:txBody>
          <a:bodyPr/>
          <a:lstStyle/>
          <a:p>
            <a:pPr algn="l"/>
            <a:r>
              <a:rPr lang="en-US" dirty="0"/>
              <a:t>© Jasper Learning</a:t>
            </a:r>
          </a:p>
        </p:txBody>
      </p: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DDED3147-AD27-43AA-9378-E6629A8448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541495"/>
            <a:ext cx="2844800" cy="365125"/>
          </a:xfrm>
        </p:spPr>
        <p:txBody>
          <a:bodyPr/>
          <a:lstStyle/>
          <a:p>
            <a:fld id="{C58A7CB7-FCE4-4E4A-A96A-7CB108F8BAD2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28794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Working with Documents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7772400" cy="4351338"/>
          </a:xfrm>
        </p:spPr>
        <p:txBody>
          <a:bodyPr>
            <a:normAutofit/>
          </a:bodyPr>
          <a:lstStyle/>
          <a:p>
            <a:r>
              <a:rPr lang="en-US" b="1" dirty="0"/>
              <a:t>Using Document Properties</a:t>
            </a:r>
          </a:p>
          <a:p>
            <a:pPr lvl="1"/>
            <a:r>
              <a:rPr lang="en-US" dirty="0"/>
              <a:t>To view properties for the current document, click </a:t>
            </a:r>
            <a:r>
              <a:rPr lang="en-US" b="1" dirty="0"/>
              <a:t>File</a:t>
            </a:r>
            <a:r>
              <a:rPr lang="en-US" dirty="0"/>
              <a:t>, click </a:t>
            </a:r>
            <a:r>
              <a:rPr lang="en-US" b="1" dirty="0"/>
              <a:t>Info</a:t>
            </a:r>
            <a:r>
              <a:rPr lang="en-US" dirty="0"/>
              <a:t>, and review the information in Backstage</a:t>
            </a:r>
          </a:p>
          <a:p>
            <a:pPr lvl="1"/>
            <a:r>
              <a:rPr lang="en-US" dirty="0"/>
              <a:t>To see more information about the file, click the </a:t>
            </a:r>
            <a:r>
              <a:rPr lang="en-US" b="1" dirty="0"/>
              <a:t>Show All</a:t>
            </a:r>
            <a:r>
              <a:rPr lang="en-US" dirty="0"/>
              <a:t> </a:t>
            </a:r>
            <a:r>
              <a:rPr lang="en-US" b="1" dirty="0"/>
              <a:t>Properties</a:t>
            </a:r>
            <a:r>
              <a:rPr lang="en-US" dirty="0"/>
              <a:t> link at bottom of the list of fields</a:t>
            </a:r>
          </a:p>
        </p:txBody>
      </p:sp>
      <p:pic>
        <p:nvPicPr>
          <p:cNvPr id="9" name="Content Placeholder 8" descr="\\CCISERVER\Common\Publishing\Working\In Development\3260 Word 2016 Core\Screens\wd-030.png"/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074844" y="2036640"/>
            <a:ext cx="2154367" cy="3984332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© Jasper Learning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A7CB7-FCE4-4E4A-A96A-7CB108F8BAD2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450459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Working with Documents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6921500" cy="4351338"/>
          </a:xfrm>
        </p:spPr>
        <p:txBody>
          <a:bodyPr>
            <a:normAutofit/>
          </a:bodyPr>
          <a:lstStyle/>
          <a:p>
            <a:r>
              <a:rPr lang="en-US" b="1" dirty="0"/>
              <a:t>Using Document Properties</a:t>
            </a:r>
          </a:p>
          <a:p>
            <a:pPr lvl="1"/>
            <a:r>
              <a:rPr lang="en-US" dirty="0"/>
              <a:t>To add properties to the file using a method similar to adding properties using the File Manager, click </a:t>
            </a:r>
            <a:r>
              <a:rPr lang="en-US" b="1" dirty="0"/>
              <a:t>Properties</a:t>
            </a:r>
            <a:r>
              <a:rPr lang="en-US" dirty="0"/>
              <a:t> and then click </a:t>
            </a:r>
            <a:r>
              <a:rPr lang="en-US" b="1" dirty="0"/>
              <a:t>Advanced Properties</a:t>
            </a:r>
          </a:p>
          <a:p>
            <a:pPr lvl="2"/>
            <a:r>
              <a:rPr lang="en-US" dirty="0"/>
              <a:t>Can add or customize properties for the document</a:t>
            </a:r>
          </a:p>
          <a:p>
            <a:pPr lvl="2"/>
            <a:r>
              <a:rPr lang="en-US" dirty="0"/>
              <a:t>Each tab displays different information for viewing or modifying</a:t>
            </a:r>
          </a:p>
          <a:p>
            <a:endParaRPr lang="en-US" dirty="0"/>
          </a:p>
        </p:txBody>
      </p:sp>
      <p:pic>
        <p:nvPicPr>
          <p:cNvPr id="8" name="Content Placeholder 7" descr="\\CCISERVER\Common\Publishing\Working\In Development\3260 Word 2016 Core\Screens\wd-032.png"/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129491" y="1974578"/>
            <a:ext cx="3240258" cy="399137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© Jasper Learning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A7CB7-FCE4-4E4A-A96A-7CB108F8BAD2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920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2" spcCol="182880">
            <a:normAutofit/>
          </a:bodyPr>
          <a:lstStyle/>
          <a:p>
            <a:pPr lvl="0"/>
            <a:r>
              <a:rPr lang="en-US" dirty="0"/>
              <a:t>identify elements on the screen</a:t>
            </a:r>
          </a:p>
          <a:p>
            <a:pPr lvl="0"/>
            <a:r>
              <a:rPr lang="en-US" dirty="0"/>
              <a:t>use the Quick Access Toolbar</a:t>
            </a:r>
          </a:p>
          <a:p>
            <a:pPr lvl="0"/>
            <a:r>
              <a:rPr lang="en-US" dirty="0"/>
              <a:t>use the Ribbon</a:t>
            </a:r>
          </a:p>
          <a:p>
            <a:pPr lvl="0"/>
            <a:r>
              <a:rPr lang="en-US" dirty="0"/>
              <a:t>work with text</a:t>
            </a:r>
          </a:p>
          <a:p>
            <a:r>
              <a:rPr lang="en-US" dirty="0"/>
              <a:t>move around the document</a:t>
            </a:r>
          </a:p>
          <a:p>
            <a:r>
              <a:rPr lang="en-US" dirty="0"/>
              <a:t>use Backstage to save, open, and create new documents </a:t>
            </a:r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r>
              <a:rPr lang="en-US" dirty="0"/>
              <a:t>switch between documents</a:t>
            </a:r>
          </a:p>
          <a:p>
            <a:pPr lvl="0"/>
            <a:r>
              <a:rPr lang="en-US" dirty="0"/>
              <a:t>save documents in different file formats</a:t>
            </a:r>
          </a:p>
          <a:p>
            <a:pPr lvl="0"/>
            <a:r>
              <a:rPr lang="en-US" dirty="0"/>
              <a:t>add document properties</a:t>
            </a:r>
          </a:p>
          <a:p>
            <a:r>
              <a:rPr lang="en-US" dirty="0"/>
              <a:t>close a document</a:t>
            </a:r>
          </a:p>
          <a:p>
            <a:r>
              <a:rPr lang="en-US" dirty="0"/>
              <a:t>open and edit PDF files</a:t>
            </a:r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863B484D-DC93-4FD4-8D2A-FD0125AEF5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81245" y="6541495"/>
            <a:ext cx="3860800" cy="365125"/>
          </a:xfrm>
        </p:spPr>
        <p:txBody>
          <a:bodyPr/>
          <a:lstStyle/>
          <a:p>
            <a:pPr algn="l"/>
            <a:r>
              <a:rPr lang="en-US" dirty="0"/>
              <a:t>© Jasper Learning</a:t>
            </a:r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EDE398DB-2265-498D-A064-BE9A564F1E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541495"/>
            <a:ext cx="2844800" cy="365125"/>
          </a:xfrm>
        </p:spPr>
        <p:txBody>
          <a:bodyPr/>
          <a:lstStyle/>
          <a:p>
            <a:fld id="{C58A7CB7-FCE4-4E4A-A96A-7CB108F8BAD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61871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Working with Documents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8675" y="1690688"/>
            <a:ext cx="10515600" cy="4486275"/>
          </a:xfrm>
        </p:spPr>
        <p:txBody>
          <a:bodyPr>
            <a:normAutofit/>
          </a:bodyPr>
          <a:lstStyle/>
          <a:p>
            <a:r>
              <a:rPr lang="en-US" b="1" dirty="0"/>
              <a:t>Closing a Document</a:t>
            </a:r>
          </a:p>
          <a:p>
            <a:pPr lvl="1"/>
            <a:r>
              <a:rPr lang="en-US" dirty="0"/>
              <a:t>Because Word displays each document in its own window, to close a document:</a:t>
            </a:r>
          </a:p>
          <a:p>
            <a:pPr lvl="2"/>
            <a:r>
              <a:rPr lang="en-US" dirty="0"/>
              <a:t>click </a:t>
            </a:r>
            <a:r>
              <a:rPr lang="en-US" b="1" dirty="0"/>
              <a:t>File</a:t>
            </a:r>
            <a:r>
              <a:rPr lang="en-US" dirty="0"/>
              <a:t> and then click </a:t>
            </a:r>
            <a:r>
              <a:rPr lang="en-US" b="1" dirty="0"/>
              <a:t>Close</a:t>
            </a:r>
            <a:r>
              <a:rPr lang="en-US" dirty="0"/>
              <a:t>, or</a:t>
            </a:r>
          </a:p>
          <a:p>
            <a:pPr lvl="2"/>
            <a:r>
              <a:rPr lang="en-US" dirty="0"/>
              <a:t>press CTRL+W or CTRL+F4, or</a:t>
            </a:r>
          </a:p>
          <a:p>
            <a:pPr lvl="2"/>
            <a:r>
              <a:rPr lang="en-US" dirty="0"/>
              <a:t>point at the Word button in the taskbar and, in the live preview window displaying currently open documents, click </a:t>
            </a:r>
          </a:p>
          <a:p>
            <a:pPr lvl="1"/>
            <a:r>
              <a:rPr lang="en-US" dirty="0"/>
              <a:t>To close the Word application at the same time as the document, click</a:t>
            </a:r>
          </a:p>
          <a:p>
            <a:pPr lvl="1"/>
            <a:r>
              <a:rPr lang="en-US" dirty="0"/>
              <a:t>When all documents are closed, the Word screen appears grey with only the File tab active</a:t>
            </a:r>
          </a:p>
        </p:txBody>
      </p:sp>
      <p:pic>
        <p:nvPicPr>
          <p:cNvPr id="6" name="Picture 5" descr="\\CCISERVER\Common\Publishing\Working\In Development\3260 Word 2016 Core\Screens\wd-033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7335" y="4052317"/>
            <a:ext cx="154623" cy="15462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\\CCISERVER\Common\Publishing\Working\In Development\3260 Word 2016 Core\Screens\wd-034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2032" y="4413238"/>
            <a:ext cx="294005" cy="200823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CAF9E1BE-4B4E-4015-AC96-67104DDDAA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81245" y="6541495"/>
            <a:ext cx="3860800" cy="365125"/>
          </a:xfrm>
        </p:spPr>
        <p:txBody>
          <a:bodyPr/>
          <a:lstStyle/>
          <a:p>
            <a:pPr algn="l"/>
            <a:r>
              <a:rPr lang="en-US" dirty="0"/>
              <a:t>© Jasper Learning</a:t>
            </a:r>
          </a:p>
        </p:txBody>
      </p:sp>
      <p:sp>
        <p:nvSpPr>
          <p:cNvPr id="9" name="Slide Number Placeholder 4">
            <a:extLst>
              <a:ext uri="{FF2B5EF4-FFF2-40B4-BE49-F238E27FC236}">
                <a16:creationId xmlns:a16="http://schemas.microsoft.com/office/drawing/2014/main" id="{7D8A3DD7-2993-456A-971C-E4141779F5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541495"/>
            <a:ext cx="2844800" cy="365125"/>
          </a:xfrm>
        </p:spPr>
        <p:txBody>
          <a:bodyPr/>
          <a:lstStyle/>
          <a:p>
            <a:fld id="{C58A7CB7-FCE4-4E4A-A96A-7CB108F8BAD2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885695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Working with Documents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Opening a Document</a:t>
            </a:r>
          </a:p>
          <a:p>
            <a:pPr lvl="1"/>
            <a:r>
              <a:rPr lang="en-US" dirty="0"/>
              <a:t>To open a document:</a:t>
            </a:r>
          </a:p>
          <a:p>
            <a:pPr lvl="2"/>
            <a:r>
              <a:rPr lang="en-US" dirty="0"/>
              <a:t>click </a:t>
            </a:r>
            <a:r>
              <a:rPr lang="en-US" b="1" dirty="0"/>
              <a:t>File</a:t>
            </a:r>
            <a:r>
              <a:rPr lang="en-US" dirty="0"/>
              <a:t>, click </a:t>
            </a:r>
            <a:r>
              <a:rPr lang="en-US" b="1" dirty="0"/>
              <a:t>Open </a:t>
            </a:r>
            <a:r>
              <a:rPr lang="en-US" dirty="0"/>
              <a:t>to access the Open tab in the Backstage, and then click the file name from the list of Recent documents; or</a:t>
            </a:r>
          </a:p>
          <a:p>
            <a:pPr lvl="2"/>
            <a:r>
              <a:rPr lang="en-US" dirty="0"/>
              <a:t>click </a:t>
            </a:r>
            <a:r>
              <a:rPr lang="en-US" b="1" dirty="0"/>
              <a:t>File</a:t>
            </a:r>
            <a:r>
              <a:rPr lang="en-US" dirty="0"/>
              <a:t>,</a:t>
            </a:r>
            <a:r>
              <a:rPr lang="en-US" b="1" dirty="0"/>
              <a:t> </a:t>
            </a:r>
            <a:r>
              <a:rPr lang="en-US" dirty="0"/>
              <a:t>click </a:t>
            </a:r>
            <a:r>
              <a:rPr lang="en-US" b="1" dirty="0"/>
              <a:t>Open</a:t>
            </a:r>
            <a:r>
              <a:rPr lang="en-US" dirty="0"/>
              <a:t>, and then click </a:t>
            </a:r>
            <a:r>
              <a:rPr lang="en-US" b="1" dirty="0"/>
              <a:t>Browse</a:t>
            </a:r>
            <a:r>
              <a:rPr lang="en-US" dirty="0"/>
              <a:t> to access the Open dialog box; or</a:t>
            </a:r>
          </a:p>
          <a:p>
            <a:pPr lvl="2"/>
            <a:r>
              <a:rPr lang="en-US" dirty="0"/>
              <a:t>press CTRL+F12 to access the Open dialog box</a:t>
            </a:r>
          </a:p>
          <a:p>
            <a:endParaRPr lang="en-US" dirty="0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15B7E1EB-EF93-4A07-BD94-99663739F2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81245" y="6541495"/>
            <a:ext cx="3860800" cy="365125"/>
          </a:xfrm>
        </p:spPr>
        <p:txBody>
          <a:bodyPr/>
          <a:lstStyle/>
          <a:p>
            <a:pPr algn="l"/>
            <a:r>
              <a:rPr lang="en-US" dirty="0"/>
              <a:t>© Jasper Learning</a:t>
            </a:r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045F4FB9-8905-4396-A2D1-F53BD2DE15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541495"/>
            <a:ext cx="2844800" cy="365125"/>
          </a:xfrm>
        </p:spPr>
        <p:txBody>
          <a:bodyPr/>
          <a:lstStyle/>
          <a:p>
            <a:fld id="{C58A7CB7-FCE4-4E4A-A96A-7CB108F8BAD2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31188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Working with Documents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7942729" cy="4351338"/>
          </a:xfrm>
        </p:spPr>
        <p:txBody>
          <a:bodyPr>
            <a:normAutofit/>
          </a:bodyPr>
          <a:lstStyle/>
          <a:p>
            <a:r>
              <a:rPr lang="en-US" b="1" dirty="0"/>
              <a:t>Opening a Document</a:t>
            </a:r>
          </a:p>
          <a:p>
            <a:pPr lvl="1"/>
            <a:r>
              <a:rPr lang="en-US" dirty="0"/>
              <a:t>Option to the right of the File name box indicates Word will display All Word Documents</a:t>
            </a:r>
          </a:p>
          <a:p>
            <a:pPr lvl="2"/>
            <a:r>
              <a:rPr lang="en-US" dirty="0"/>
              <a:t>All Word Documents includes file formats native to Microsoft Word, including .</a:t>
            </a:r>
            <a:r>
              <a:rPr lang="en-US" dirty="0" err="1"/>
              <a:t>docx</a:t>
            </a:r>
            <a:r>
              <a:rPr lang="en-US" dirty="0"/>
              <a:t>, .</a:t>
            </a:r>
            <a:r>
              <a:rPr lang="en-US" dirty="0" err="1"/>
              <a:t>docm</a:t>
            </a:r>
            <a:r>
              <a:rPr lang="en-US" dirty="0"/>
              <a:t>, .</a:t>
            </a:r>
            <a:r>
              <a:rPr lang="en-US" dirty="0" err="1"/>
              <a:t>dotx</a:t>
            </a:r>
            <a:r>
              <a:rPr lang="en-US" dirty="0"/>
              <a:t>, .doc, .dot, and others</a:t>
            </a:r>
          </a:p>
          <a:p>
            <a:pPr lvl="2"/>
            <a:r>
              <a:rPr lang="en-US" dirty="0"/>
              <a:t>Can search for files saved in formats not native to Word; click </a:t>
            </a:r>
            <a:r>
              <a:rPr lang="en-US" b="1" dirty="0"/>
              <a:t>All Word Documents </a:t>
            </a:r>
            <a:r>
              <a:rPr lang="en-US" dirty="0"/>
              <a:t>to open the drop-down list</a:t>
            </a:r>
          </a:p>
          <a:p>
            <a:pPr lvl="1"/>
            <a:r>
              <a:rPr lang="en-US" dirty="0"/>
              <a:t>Options in the drop-down list indicate Word can open several types of documents </a:t>
            </a:r>
          </a:p>
          <a:p>
            <a:endParaRPr lang="en-US" dirty="0"/>
          </a:p>
        </p:txBody>
      </p:sp>
      <p:pic>
        <p:nvPicPr>
          <p:cNvPr id="7" name="Content Placeholder 6" descr="\\CCISERVER\Common\Publishing\Working\In Development\3260 Word 2016 Core\Screens\wd-036.png"/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39560" y="2278966"/>
            <a:ext cx="2100091" cy="329535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© Jasper Learning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A7CB7-FCE4-4E4A-A96A-7CB108F8BAD2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86406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Working with Documents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Importing Files</a:t>
            </a:r>
          </a:p>
          <a:p>
            <a:pPr lvl="1"/>
            <a:r>
              <a:rPr lang="en-US" dirty="0"/>
              <a:t>To import the contents of a file into a Word document, click the </a:t>
            </a:r>
            <a:r>
              <a:rPr lang="en-US" b="1" dirty="0"/>
              <a:t>Insert</a:t>
            </a:r>
            <a:r>
              <a:rPr lang="en-US" dirty="0"/>
              <a:t> tab and, in the Text group, click the </a:t>
            </a:r>
            <a:r>
              <a:rPr lang="en-US" b="1" dirty="0"/>
              <a:t>Object </a:t>
            </a:r>
            <a:r>
              <a:rPr lang="en-US" dirty="0"/>
              <a:t>drop-down arrow. In the drop-down list, click </a:t>
            </a:r>
            <a:r>
              <a:rPr lang="en-US" b="1" dirty="0"/>
              <a:t>Text from File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Depending on the document you imported, you may need to adjust or apply formatting as required</a:t>
            </a:r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F63BF2B0-B868-49E6-8089-6AB46B1585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81245" y="6541495"/>
            <a:ext cx="3860800" cy="365125"/>
          </a:xfrm>
        </p:spPr>
        <p:txBody>
          <a:bodyPr/>
          <a:lstStyle/>
          <a:p>
            <a:pPr algn="l"/>
            <a:r>
              <a:rPr lang="en-US" dirty="0"/>
              <a:t>© Jasper Learning</a:t>
            </a:r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F1A6F2A6-38CA-4CB3-AC34-875D770265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541495"/>
            <a:ext cx="2844800" cy="365125"/>
          </a:xfrm>
        </p:spPr>
        <p:txBody>
          <a:bodyPr/>
          <a:lstStyle/>
          <a:p>
            <a:fld id="{C58A7CB7-FCE4-4E4A-A96A-7CB108F8BAD2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692091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Working with Documents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743244"/>
            <a:ext cx="10972800" cy="4525963"/>
          </a:xfrm>
        </p:spPr>
        <p:txBody>
          <a:bodyPr>
            <a:normAutofit/>
          </a:bodyPr>
          <a:lstStyle/>
          <a:p>
            <a:r>
              <a:rPr lang="en-US" b="1" dirty="0"/>
              <a:t>Opening PDF Files</a:t>
            </a:r>
          </a:p>
          <a:p>
            <a:pPr lvl="1"/>
            <a:r>
              <a:rPr lang="en-US" dirty="0"/>
              <a:t>Portable Document Format (PDF)</a:t>
            </a:r>
          </a:p>
          <a:p>
            <a:pPr lvl="2"/>
            <a:r>
              <a:rPr lang="en-US" dirty="0"/>
              <a:t>File format restricts the editing of file contents, makes file smaller, or maintains the design layout and format of the file for distribution</a:t>
            </a:r>
          </a:p>
          <a:p>
            <a:pPr lvl="1"/>
            <a:endParaRPr lang="en-US" sz="2400" dirty="0"/>
          </a:p>
          <a:p>
            <a:pPr lvl="1"/>
            <a:endParaRPr lang="en-US" sz="2400" dirty="0"/>
          </a:p>
          <a:p>
            <a:pPr lvl="1"/>
            <a:endParaRPr lang="en-US" sz="2400" dirty="0"/>
          </a:p>
          <a:p>
            <a:pPr lvl="2"/>
            <a:r>
              <a:rPr lang="en-US" dirty="0"/>
              <a:t>Opens as Word document for editing</a:t>
            </a:r>
          </a:p>
          <a:p>
            <a:pPr lvl="3"/>
            <a:r>
              <a:rPr lang="en-US" dirty="0"/>
              <a:t>When changes are complete, you can choose to save it as a Word document, or choose another file format</a:t>
            </a:r>
          </a:p>
        </p:txBody>
      </p:sp>
      <p:pic>
        <p:nvPicPr>
          <p:cNvPr id="6" name="Picture 5" descr="\\CCISERVER\Common\Publishing\Working\In Development\3260 Word 2016 Core\Screens\wd-03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0953" y="3337849"/>
            <a:ext cx="7391521" cy="1234839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C416EEC6-54C4-4EB9-8B20-F9EB25FF86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81245" y="6541495"/>
            <a:ext cx="3860800" cy="365125"/>
          </a:xfrm>
        </p:spPr>
        <p:txBody>
          <a:bodyPr/>
          <a:lstStyle/>
          <a:p>
            <a:pPr algn="l"/>
            <a:r>
              <a:rPr lang="en-US" dirty="0"/>
              <a:t>© Jasper Learning</a:t>
            </a:r>
          </a:p>
        </p:txBody>
      </p: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4F723FE1-AB12-4DB0-B6A1-945419DC5F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541495"/>
            <a:ext cx="2844800" cy="365125"/>
          </a:xfrm>
        </p:spPr>
        <p:txBody>
          <a:bodyPr/>
          <a:lstStyle/>
          <a:p>
            <a:fld id="{C58A7CB7-FCE4-4E4A-A96A-7CB108F8BAD2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24299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2" spcCol="182880">
            <a:normAutofit/>
          </a:bodyPr>
          <a:lstStyle/>
          <a:p>
            <a:pPr lvl="0"/>
            <a:r>
              <a:rPr lang="en-US" dirty="0"/>
              <a:t>identify elements on the screen</a:t>
            </a:r>
          </a:p>
          <a:p>
            <a:pPr lvl="0"/>
            <a:r>
              <a:rPr lang="en-US" dirty="0"/>
              <a:t>use the Quick Access Toolbar</a:t>
            </a:r>
          </a:p>
          <a:p>
            <a:pPr lvl="0"/>
            <a:r>
              <a:rPr lang="en-US" dirty="0"/>
              <a:t>use the Ribbon</a:t>
            </a:r>
          </a:p>
          <a:p>
            <a:pPr lvl="0"/>
            <a:r>
              <a:rPr lang="en-US" dirty="0"/>
              <a:t>work with text</a:t>
            </a:r>
          </a:p>
          <a:p>
            <a:r>
              <a:rPr lang="en-US" dirty="0"/>
              <a:t>move around the document</a:t>
            </a:r>
          </a:p>
          <a:p>
            <a:r>
              <a:rPr lang="en-US" dirty="0"/>
              <a:t>use Backstage to save, open, and create new documents </a:t>
            </a:r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r>
              <a:rPr lang="en-US"/>
              <a:t>switch </a:t>
            </a:r>
            <a:r>
              <a:rPr lang="en-US" dirty="0"/>
              <a:t>between documents</a:t>
            </a:r>
          </a:p>
          <a:p>
            <a:pPr lvl="0"/>
            <a:r>
              <a:rPr lang="en-US" dirty="0"/>
              <a:t>save documents in different file formats</a:t>
            </a:r>
          </a:p>
          <a:p>
            <a:pPr lvl="0"/>
            <a:r>
              <a:rPr lang="en-US" dirty="0"/>
              <a:t>add document properties</a:t>
            </a:r>
          </a:p>
          <a:p>
            <a:r>
              <a:rPr lang="en-US" dirty="0"/>
              <a:t>close a document</a:t>
            </a:r>
          </a:p>
          <a:p>
            <a:r>
              <a:rPr lang="en-US" dirty="0"/>
              <a:t>open and edit PDF files</a:t>
            </a:r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8D0D3757-7B47-48D4-9735-9C29FAF961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81245" y="6541495"/>
            <a:ext cx="3860800" cy="365125"/>
          </a:xfrm>
        </p:spPr>
        <p:txBody>
          <a:bodyPr/>
          <a:lstStyle/>
          <a:p>
            <a:pPr algn="l"/>
            <a:r>
              <a:rPr lang="en-US" dirty="0"/>
              <a:t>© Jasper Learning</a:t>
            </a:r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04284BBC-536C-4592-8CDD-DE93626FA6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541495"/>
            <a:ext cx="2844800" cy="365125"/>
          </a:xfrm>
        </p:spPr>
        <p:txBody>
          <a:bodyPr/>
          <a:lstStyle/>
          <a:p>
            <a:fld id="{C58A7CB7-FCE4-4E4A-A96A-7CB108F8BAD2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940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Word?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Word</a:t>
            </a:r>
          </a:p>
          <a:p>
            <a:pPr lvl="1"/>
            <a:r>
              <a:rPr lang="en-US" dirty="0"/>
              <a:t>Popular word processing program</a:t>
            </a:r>
          </a:p>
          <a:p>
            <a:pPr lvl="1"/>
            <a:r>
              <a:rPr lang="en-US" dirty="0"/>
              <a:t>Incorporates basic word processing functionality for preparing and editing documents</a:t>
            </a:r>
          </a:p>
          <a:p>
            <a:pPr lvl="1"/>
            <a:r>
              <a:rPr lang="en-US" dirty="0"/>
              <a:t>Provides many features to give documents a “professionally-published” appearance</a:t>
            </a:r>
          </a:p>
          <a:p>
            <a:pPr lvl="1"/>
            <a:r>
              <a:rPr lang="en-US" dirty="0"/>
              <a:t>Focuses on content instead of formatting as you enter content </a:t>
            </a:r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A4EFE636-1E30-447E-BFDB-BCBCEB195D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81245" y="6541495"/>
            <a:ext cx="3860800" cy="365125"/>
          </a:xfrm>
        </p:spPr>
        <p:txBody>
          <a:bodyPr/>
          <a:lstStyle/>
          <a:p>
            <a:pPr algn="l"/>
            <a:r>
              <a:rPr lang="en-US" dirty="0"/>
              <a:t>© Jasper Learning</a:t>
            </a:r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B36495FB-5A0A-4D43-A0F7-61283F6ABC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541495"/>
            <a:ext cx="2844800" cy="365125"/>
          </a:xfrm>
        </p:spPr>
        <p:txBody>
          <a:bodyPr/>
          <a:lstStyle/>
          <a:p>
            <a:fld id="{C58A7CB7-FCE4-4E4A-A96A-7CB108F8BAD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7654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Looking at the Screen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Start screen</a:t>
            </a:r>
          </a:p>
        </p:txBody>
      </p:sp>
      <p:pic>
        <p:nvPicPr>
          <p:cNvPr id="6" name="Picture 5" descr="\\CCISERVER\Common\Publishing\Working\In Development\7500 IC3 GS5\KA\KA L02\Word\wd-003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1770" y="2400517"/>
            <a:ext cx="6989531" cy="372879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4CF0816A-D2CA-498A-9E6C-5CDE1E3A96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81245" y="6541495"/>
            <a:ext cx="3860800" cy="365125"/>
          </a:xfrm>
        </p:spPr>
        <p:txBody>
          <a:bodyPr/>
          <a:lstStyle/>
          <a:p>
            <a:pPr algn="l"/>
            <a:r>
              <a:rPr lang="en-US" dirty="0"/>
              <a:t>© Jasper Learning</a:t>
            </a:r>
          </a:p>
        </p:txBody>
      </p: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AE60BF5F-4DC2-4D75-B2C4-A66BFAD696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541495"/>
            <a:ext cx="2844800" cy="365125"/>
          </a:xfrm>
        </p:spPr>
        <p:txBody>
          <a:bodyPr/>
          <a:lstStyle/>
          <a:p>
            <a:fld id="{C58A7CB7-FCE4-4E4A-A96A-7CB108F8BAD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9147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Looking at the Screen</a:t>
            </a:r>
          </a:p>
        </p:txBody>
      </p:sp>
      <p:grpSp>
        <p:nvGrpSpPr>
          <p:cNvPr id="6" name="Canvas 233"/>
          <p:cNvGrpSpPr/>
          <p:nvPr/>
        </p:nvGrpSpPr>
        <p:grpSpPr>
          <a:xfrm>
            <a:off x="1872720" y="1567239"/>
            <a:ext cx="7683593" cy="4787710"/>
            <a:chOff x="-72576" y="-146413"/>
            <a:chExt cx="5958938" cy="3713064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5742305" cy="3509010"/>
            </a:xfrm>
            <a:prstGeom prst="rect">
              <a:avLst/>
            </a:prstGeom>
          </p:spPr>
        </p:sp>
        <p:pic>
          <p:nvPicPr>
            <p:cNvPr id="8" name="Picture 7" descr="\\CCISERVER\Common\Publishing\Working\In Development\7500 IC3 GS5\KA\KA L02\Word\wd-010.png"/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66483" y="421913"/>
              <a:ext cx="5893860" cy="3144738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9" name="Straight Arrow Connector 8"/>
            <p:cNvCxnSpPr/>
            <p:nvPr/>
          </p:nvCxnSpPr>
          <p:spPr>
            <a:xfrm>
              <a:off x="51367" y="200701"/>
              <a:ext cx="0" cy="397648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>
              <a:off x="391035" y="200701"/>
              <a:ext cx="0" cy="240034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>
              <a:off x="1742454" y="202731"/>
              <a:ext cx="0" cy="350866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 Box 463"/>
            <p:cNvSpPr txBox="1"/>
            <p:nvPr/>
          </p:nvSpPr>
          <p:spPr>
            <a:xfrm>
              <a:off x="1743694" y="1534869"/>
              <a:ext cx="851415" cy="194737"/>
            </a:xfrm>
            <a:prstGeom prst="rect">
              <a:avLst/>
            </a:prstGeom>
            <a:solidFill>
              <a:schemeClr val="bg1"/>
            </a:solidFill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just">
                <a:spcBef>
                  <a:spcPts val="0"/>
                </a:spcBef>
                <a:spcAft>
                  <a:spcPts val="0"/>
                </a:spcAft>
              </a:pPr>
              <a:r>
                <a:rPr lang="en-US" sz="1200" b="1" dirty="0">
                  <a:effectLst/>
                  <a:latin typeface="Segoe UI" panose="020B0502040204020203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Insertion Point</a:t>
              </a:r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 flipH="1">
              <a:off x="1508667" y="1634951"/>
              <a:ext cx="209935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 Box 463"/>
            <p:cNvSpPr txBox="1"/>
            <p:nvPr/>
          </p:nvSpPr>
          <p:spPr>
            <a:xfrm>
              <a:off x="449710" y="3060207"/>
              <a:ext cx="634084" cy="216064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4572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just">
                <a:spcBef>
                  <a:spcPts val="0"/>
                </a:spcBef>
                <a:spcAft>
                  <a:spcPts val="0"/>
                </a:spcAft>
              </a:pPr>
              <a:r>
                <a:rPr lang="en-US" sz="1200" b="1" dirty="0">
                  <a:effectLst/>
                  <a:latin typeface="Segoe UI" panose="020B0502040204020203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Status Bar</a:t>
              </a:r>
            </a:p>
          </p:txBody>
        </p:sp>
        <p:cxnSp>
          <p:nvCxnSpPr>
            <p:cNvPr id="14" name="Straight Arrow Connector 13"/>
            <p:cNvCxnSpPr/>
            <p:nvPr/>
          </p:nvCxnSpPr>
          <p:spPr>
            <a:xfrm>
              <a:off x="759590" y="3258331"/>
              <a:ext cx="0" cy="244146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 Box 463"/>
            <p:cNvSpPr txBox="1"/>
            <p:nvPr/>
          </p:nvSpPr>
          <p:spPr>
            <a:xfrm>
              <a:off x="4531609" y="2944314"/>
              <a:ext cx="560472" cy="388107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1200" b="1" dirty="0">
                  <a:effectLst/>
                  <a:latin typeface="Segoe UI" panose="020B0502040204020203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View Buttons</a:t>
              </a:r>
            </a:p>
          </p:txBody>
        </p:sp>
        <p:sp>
          <p:nvSpPr>
            <p:cNvPr id="16" name="Left Brace 15"/>
            <p:cNvSpPr/>
            <p:nvPr/>
          </p:nvSpPr>
          <p:spPr>
            <a:xfrm rot="16200000" flipH="1">
              <a:off x="4736005" y="3166731"/>
              <a:ext cx="146779" cy="413437"/>
            </a:xfrm>
            <a:prstGeom prst="leftBrace">
              <a:avLst/>
            </a:prstGeom>
            <a:ln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b="1"/>
            </a:p>
          </p:txBody>
        </p:sp>
        <p:sp>
          <p:nvSpPr>
            <p:cNvPr id="19" name="Text Box 463"/>
            <p:cNvSpPr txBox="1"/>
            <p:nvPr/>
          </p:nvSpPr>
          <p:spPr>
            <a:xfrm>
              <a:off x="5124433" y="2952981"/>
              <a:ext cx="761929" cy="373676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l">
                <a:spcBef>
                  <a:spcPts val="0"/>
                </a:spcBef>
                <a:spcAft>
                  <a:spcPts val="0"/>
                </a:spcAft>
                <a:tabLst>
                  <a:tab pos="457200" algn="l"/>
                </a:tabLst>
              </a:pPr>
              <a:r>
                <a:rPr lang="en-US" sz="1200" b="1" dirty="0">
                  <a:effectLst/>
                  <a:latin typeface="Segoe UI" panose="020B0502040204020203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Zoom	Zoom</a:t>
              </a:r>
            </a:p>
            <a:p>
              <a:pPr marL="0" marR="0" algn="l">
                <a:spcBef>
                  <a:spcPts val="0"/>
                </a:spcBef>
                <a:spcAft>
                  <a:spcPts val="0"/>
                </a:spcAft>
                <a:tabLst>
                  <a:tab pos="457200" algn="l"/>
                </a:tabLst>
              </a:pPr>
              <a:r>
                <a:rPr lang="en-US" sz="1200" b="1" dirty="0">
                  <a:effectLst/>
                  <a:latin typeface="Segoe UI" panose="020B0502040204020203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Slider	Level</a:t>
              </a:r>
            </a:p>
          </p:txBody>
        </p:sp>
        <p:cxnSp>
          <p:nvCxnSpPr>
            <p:cNvPr id="18" name="Straight Arrow Connector 17"/>
            <p:cNvCxnSpPr/>
            <p:nvPr/>
          </p:nvCxnSpPr>
          <p:spPr>
            <a:xfrm>
              <a:off x="5327565" y="3294212"/>
              <a:ext cx="0" cy="17134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 Box 463"/>
            <p:cNvSpPr txBox="1"/>
            <p:nvPr/>
          </p:nvSpPr>
          <p:spPr>
            <a:xfrm>
              <a:off x="-72576" y="-99628"/>
              <a:ext cx="254894" cy="265609"/>
            </a:xfrm>
            <a:prstGeom prst="rect">
              <a:avLst/>
            </a:prstGeom>
            <a:solidFill>
              <a:schemeClr val="bg1"/>
            </a:solidFill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just">
                <a:spcBef>
                  <a:spcPts val="0"/>
                </a:spcBef>
                <a:spcAft>
                  <a:spcPts val="0"/>
                </a:spcAft>
              </a:pPr>
              <a:r>
                <a:rPr lang="en-US" sz="1200" b="1" dirty="0">
                  <a:effectLst/>
                  <a:latin typeface="Segoe UI" panose="020B0502040204020203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File Tab</a:t>
              </a:r>
            </a:p>
          </p:txBody>
        </p:sp>
        <p:sp>
          <p:nvSpPr>
            <p:cNvPr id="21" name="Text Box 463"/>
            <p:cNvSpPr txBox="1"/>
            <p:nvPr/>
          </p:nvSpPr>
          <p:spPr>
            <a:xfrm>
              <a:off x="260021" y="-146413"/>
              <a:ext cx="767375" cy="345506"/>
            </a:xfrm>
            <a:prstGeom prst="rect">
              <a:avLst/>
            </a:prstGeom>
            <a:solidFill>
              <a:schemeClr val="bg1"/>
            </a:solidFill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1200" b="1" dirty="0">
                  <a:effectLst/>
                  <a:latin typeface="Segoe UI" panose="020B0502040204020203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Quick Access Toolbar</a:t>
              </a:r>
            </a:p>
          </p:txBody>
        </p:sp>
        <p:sp>
          <p:nvSpPr>
            <p:cNvPr id="22" name="Text Box 463"/>
            <p:cNvSpPr txBox="1"/>
            <p:nvPr/>
          </p:nvSpPr>
          <p:spPr>
            <a:xfrm>
              <a:off x="1599759" y="-125730"/>
              <a:ext cx="468923" cy="342741"/>
            </a:xfrm>
            <a:prstGeom prst="rect">
              <a:avLst/>
            </a:prstGeom>
            <a:solidFill>
              <a:schemeClr val="bg1"/>
            </a:solidFill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just">
                <a:spcBef>
                  <a:spcPts val="0"/>
                </a:spcBef>
                <a:spcAft>
                  <a:spcPts val="0"/>
                </a:spcAft>
              </a:pPr>
              <a:r>
                <a:rPr lang="en-US" sz="1200" b="1" dirty="0">
                  <a:effectLst/>
                  <a:latin typeface="Segoe UI" panose="020B0502040204020203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Ribbon Tabs</a:t>
              </a:r>
            </a:p>
          </p:txBody>
        </p:sp>
        <p:cxnSp>
          <p:nvCxnSpPr>
            <p:cNvPr id="23" name="Straight Arrow Connector 22"/>
            <p:cNvCxnSpPr/>
            <p:nvPr/>
          </p:nvCxnSpPr>
          <p:spPr>
            <a:xfrm>
              <a:off x="5505397" y="189306"/>
              <a:ext cx="0" cy="242097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 Box 463"/>
            <p:cNvSpPr txBox="1"/>
            <p:nvPr/>
          </p:nvSpPr>
          <p:spPr>
            <a:xfrm>
              <a:off x="4405347" y="-31947"/>
              <a:ext cx="1403441" cy="215999"/>
            </a:xfrm>
            <a:prstGeom prst="rect">
              <a:avLst/>
            </a:prstGeom>
            <a:solidFill>
              <a:schemeClr val="bg1"/>
            </a:solidFill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just">
                <a:spcBef>
                  <a:spcPts val="0"/>
                </a:spcBef>
                <a:spcAft>
                  <a:spcPts val="0"/>
                </a:spcAft>
              </a:pPr>
              <a:r>
                <a:rPr lang="en-US" sz="1200" b="1" dirty="0">
                  <a:effectLst/>
                  <a:latin typeface="Segoe UI" panose="020B0502040204020203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Min/Restore/Max/Close</a:t>
              </a:r>
            </a:p>
          </p:txBody>
        </p:sp>
        <p:sp>
          <p:nvSpPr>
            <p:cNvPr id="25" name="Text Box 229"/>
            <p:cNvSpPr txBox="1"/>
            <p:nvPr/>
          </p:nvSpPr>
          <p:spPr>
            <a:xfrm>
              <a:off x="2473306" y="-127432"/>
              <a:ext cx="471014" cy="341010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1200" b="1" dirty="0">
                  <a:effectLst/>
                  <a:latin typeface="Segoe UI" panose="020B0502040204020203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Title Bar</a:t>
              </a:r>
            </a:p>
          </p:txBody>
        </p:sp>
        <p:cxnSp>
          <p:nvCxnSpPr>
            <p:cNvPr id="26" name="Straight Arrow Connector 25"/>
            <p:cNvCxnSpPr/>
            <p:nvPr/>
          </p:nvCxnSpPr>
          <p:spPr>
            <a:xfrm>
              <a:off x="2708813" y="230787"/>
              <a:ext cx="3899" cy="19995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 Box 231"/>
            <p:cNvSpPr txBox="1"/>
            <p:nvPr/>
          </p:nvSpPr>
          <p:spPr>
            <a:xfrm>
              <a:off x="2930765" y="-28322"/>
              <a:ext cx="541697" cy="224421"/>
            </a:xfrm>
            <a:prstGeom prst="rect">
              <a:avLst/>
            </a:prstGeom>
            <a:solidFill>
              <a:schemeClr val="lt1"/>
            </a:solidFill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1200" b="1" dirty="0">
                  <a:effectLst/>
                  <a:latin typeface="Segoe UI" panose="020B0502040204020203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Tell Me</a:t>
              </a:r>
            </a:p>
          </p:txBody>
        </p:sp>
        <p:cxnSp>
          <p:nvCxnSpPr>
            <p:cNvPr id="28" name="Straight Arrow Connector 27"/>
            <p:cNvCxnSpPr/>
            <p:nvPr/>
          </p:nvCxnSpPr>
          <p:spPr>
            <a:xfrm flipH="1">
              <a:off x="3197298" y="230787"/>
              <a:ext cx="2988" cy="340356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>
              <a:off x="5710504" y="3300842"/>
              <a:ext cx="0" cy="170815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Footer Placeholder 3">
            <a:extLst>
              <a:ext uri="{FF2B5EF4-FFF2-40B4-BE49-F238E27FC236}">
                <a16:creationId xmlns:a16="http://schemas.microsoft.com/office/drawing/2014/main" id="{5E2F2D06-DACA-414B-BFE4-97F6E8963F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81245" y="6541495"/>
            <a:ext cx="3860800" cy="365125"/>
          </a:xfrm>
        </p:spPr>
        <p:txBody>
          <a:bodyPr/>
          <a:lstStyle/>
          <a:p>
            <a:pPr algn="l"/>
            <a:r>
              <a:rPr lang="en-US" dirty="0"/>
              <a:t>© Jasper Learning</a:t>
            </a:r>
          </a:p>
        </p:txBody>
      </p:sp>
      <p:sp>
        <p:nvSpPr>
          <p:cNvPr id="31" name="Slide Number Placeholder 4">
            <a:extLst>
              <a:ext uri="{FF2B5EF4-FFF2-40B4-BE49-F238E27FC236}">
                <a16:creationId xmlns:a16="http://schemas.microsoft.com/office/drawing/2014/main" id="{7B3429F2-0F1C-4E1D-97B9-93B39B5790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541495"/>
            <a:ext cx="2844800" cy="365125"/>
          </a:xfrm>
        </p:spPr>
        <p:txBody>
          <a:bodyPr/>
          <a:lstStyle/>
          <a:p>
            <a:fld id="{C58A7CB7-FCE4-4E4A-A96A-7CB108F8BAD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293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Accessing Commands and 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Using ScreenTips</a:t>
            </a:r>
          </a:p>
          <a:p>
            <a:pPr lvl="1"/>
            <a:r>
              <a:rPr lang="en-US" dirty="0"/>
              <a:t>Help identify buttons or elements on ribbon tabs and screen</a:t>
            </a:r>
          </a:p>
          <a:p>
            <a:pPr lvl="1"/>
            <a:r>
              <a:rPr lang="en-US" dirty="0"/>
              <a:t>Point mouse cursor on item to display name and description</a:t>
            </a:r>
          </a:p>
          <a:p>
            <a:pPr lvl="1"/>
            <a:r>
              <a:rPr lang="en-US" dirty="0"/>
              <a:t>Some items show keyboard shortcut</a:t>
            </a:r>
          </a:p>
          <a:p>
            <a:endParaRPr lang="en-US" dirty="0"/>
          </a:p>
        </p:txBody>
      </p:sp>
      <p:pic>
        <p:nvPicPr>
          <p:cNvPr id="6" name="Picture 5" descr="\\CCISERVER\Common\Publishing\Working\In Development\3260 Word 2016 Core\Screens\wd-004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8611" y="3669330"/>
            <a:ext cx="2972574" cy="168653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\\CCISERVER\Common\Publishing\Working\In Development\3260 Word 2016 Core\Screens\wd-005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8494" y="3669330"/>
            <a:ext cx="1678731" cy="581939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7D11787F-FA5D-4FA4-BF99-A2F957B283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81245" y="6541495"/>
            <a:ext cx="3860800" cy="365125"/>
          </a:xfrm>
        </p:spPr>
        <p:txBody>
          <a:bodyPr/>
          <a:lstStyle/>
          <a:p>
            <a:pPr algn="l"/>
            <a:r>
              <a:rPr lang="en-US" dirty="0"/>
              <a:t>© Jasper Learning</a:t>
            </a:r>
          </a:p>
        </p:txBody>
      </p:sp>
      <p:sp>
        <p:nvSpPr>
          <p:cNvPr id="9" name="Slide Number Placeholder 4">
            <a:extLst>
              <a:ext uri="{FF2B5EF4-FFF2-40B4-BE49-F238E27FC236}">
                <a16:creationId xmlns:a16="http://schemas.microsoft.com/office/drawing/2014/main" id="{35741F73-DC10-4061-951C-8E88AB2C73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541495"/>
            <a:ext cx="2844800" cy="365125"/>
          </a:xfrm>
        </p:spPr>
        <p:txBody>
          <a:bodyPr/>
          <a:lstStyle/>
          <a:p>
            <a:fld id="{C58A7CB7-FCE4-4E4A-A96A-7CB108F8BAD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4790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Accessing Commands and 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Using the Quick Access Toolbar</a:t>
            </a:r>
          </a:p>
          <a:p>
            <a:pPr lvl="1"/>
            <a:r>
              <a:rPr lang="en-US" dirty="0"/>
              <a:t>Contains buttons for frequently used commands</a:t>
            </a:r>
          </a:p>
          <a:p>
            <a:pPr lvl="1"/>
            <a:r>
              <a:rPr lang="en-US" dirty="0"/>
              <a:t>Default buttons are Save, Undo, Redo and Customize Quick Access Toolbar</a:t>
            </a:r>
          </a:p>
          <a:p>
            <a:endParaRPr lang="en-US" dirty="0"/>
          </a:p>
        </p:txBody>
      </p:sp>
      <p:grpSp>
        <p:nvGrpSpPr>
          <p:cNvPr id="6" name="Canvas 10"/>
          <p:cNvGrpSpPr/>
          <p:nvPr/>
        </p:nvGrpSpPr>
        <p:grpSpPr>
          <a:xfrm>
            <a:off x="3506153" y="3205101"/>
            <a:ext cx="3068923" cy="1916934"/>
            <a:chOff x="0" y="0"/>
            <a:chExt cx="1918335" cy="1198245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918335" cy="1198245"/>
            </a:xfrm>
            <a:prstGeom prst="rect">
              <a:avLst/>
            </a:prstGeom>
            <a:noFill/>
          </p:spPr>
        </p:sp>
        <p:pic>
          <p:nvPicPr>
            <p:cNvPr id="8" name="Picture 7" descr="\\CCISERVER\Common\Publishing\Working\In Development\3260 Word 2016 Core\Screens\wd-003.png"/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565" y="463588"/>
              <a:ext cx="1176716" cy="27432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" name="Text Box 13"/>
            <p:cNvSpPr txBox="1">
              <a:spLocks noChangeArrowheads="1"/>
            </p:cNvSpPr>
            <p:nvPr/>
          </p:nvSpPr>
          <p:spPr bwMode="auto">
            <a:xfrm>
              <a:off x="136573" y="41678"/>
              <a:ext cx="1194236" cy="22293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ctr" anchorCtr="0" upright="1">
              <a:noAutofit/>
            </a:bodyPr>
            <a:lstStyle/>
            <a:p>
              <a:pPr algn="just">
                <a:tabLst>
                  <a:tab pos="1143000" algn="ctr"/>
                </a:tabLst>
              </a:pPr>
              <a:r>
                <a:rPr lang="en-US" sz="1200" b="1" dirty="0">
                  <a:effectLst/>
                  <a:latin typeface="Segoe UI" panose="020B0502040204020203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Save	</a:t>
              </a:r>
              <a:r>
                <a:rPr lang="en-US" sz="1200" b="1" dirty="0">
                  <a:latin typeface="Segoe UI" panose="020B0502040204020203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 Repeat/ Redo</a:t>
              </a:r>
              <a:r>
                <a:rPr lang="en-US" sz="1200" b="1" dirty="0">
                  <a:effectLst/>
                  <a:latin typeface="Segoe UI" panose="020B0502040204020203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	</a:t>
              </a:r>
            </a:p>
          </p:txBody>
        </p:sp>
        <p:cxnSp>
          <p:nvCxnSpPr>
            <p:cNvPr id="10" name="Line 21"/>
            <p:cNvCxnSpPr/>
            <p:nvPr/>
          </p:nvCxnSpPr>
          <p:spPr bwMode="auto">
            <a:xfrm>
              <a:off x="236676" y="262987"/>
              <a:ext cx="600" cy="22860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" name="Line 21"/>
            <p:cNvCxnSpPr/>
            <p:nvPr/>
          </p:nvCxnSpPr>
          <p:spPr bwMode="auto">
            <a:xfrm>
              <a:off x="832262" y="262987"/>
              <a:ext cx="1300" cy="22860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" name="Line 19"/>
            <p:cNvCxnSpPr/>
            <p:nvPr/>
          </p:nvCxnSpPr>
          <p:spPr bwMode="auto">
            <a:xfrm flipV="1">
              <a:off x="509015" y="731844"/>
              <a:ext cx="600" cy="19050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" name="Line 20"/>
            <p:cNvCxnSpPr/>
            <p:nvPr/>
          </p:nvCxnSpPr>
          <p:spPr bwMode="auto">
            <a:xfrm flipV="1">
              <a:off x="1080035" y="731844"/>
              <a:ext cx="700" cy="19050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" name="Text Box 19"/>
            <p:cNvSpPr txBox="1">
              <a:spLocks noChangeArrowheads="1"/>
            </p:cNvSpPr>
            <p:nvPr/>
          </p:nvSpPr>
          <p:spPr bwMode="auto">
            <a:xfrm>
              <a:off x="376759" y="909219"/>
              <a:ext cx="1178907" cy="25376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ctr" anchorCtr="0" upright="1">
              <a:noAutofit/>
            </a:bodyPr>
            <a:lstStyle/>
            <a:p>
              <a:pPr marL="0" marR="0" algn="just">
                <a:spcBef>
                  <a:spcPts val="0"/>
                </a:spcBef>
                <a:spcAft>
                  <a:spcPts val="0"/>
                </a:spcAft>
                <a:tabLst>
                  <a:tab pos="1143000" algn="ctr"/>
                </a:tabLst>
              </a:pPr>
              <a:r>
                <a:rPr lang="en-US" sz="1200" b="1" dirty="0">
                  <a:effectLst/>
                  <a:latin typeface="Segoe UI" panose="020B0502040204020203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Undo	Customize Quick</a:t>
              </a:r>
            </a:p>
            <a:p>
              <a:pPr marL="0" marR="0" algn="just">
                <a:spcBef>
                  <a:spcPts val="0"/>
                </a:spcBef>
                <a:spcAft>
                  <a:spcPts val="0"/>
                </a:spcAft>
                <a:tabLst>
                  <a:tab pos="1143000" algn="ctr"/>
                </a:tabLst>
              </a:pPr>
              <a:r>
                <a:rPr lang="en-US" sz="1200" b="1" dirty="0">
                  <a:effectLst/>
                  <a:latin typeface="Segoe UI" panose="020B0502040204020203" pitchFamily="34" charset="0"/>
                  <a:ea typeface="Times New Roman" panose="02020603050405020304" pitchFamily="18" charset="0"/>
                  <a:cs typeface="Arial" panose="020B0604020202020204" pitchFamily="34" charset="0"/>
                </a:rPr>
                <a:t>	Access Toolbar</a:t>
              </a:r>
            </a:p>
          </p:txBody>
        </p:sp>
      </p:grpSp>
      <p:sp>
        <p:nvSpPr>
          <p:cNvPr id="15" name="Footer Placeholder 3">
            <a:extLst>
              <a:ext uri="{FF2B5EF4-FFF2-40B4-BE49-F238E27FC236}">
                <a16:creationId xmlns:a16="http://schemas.microsoft.com/office/drawing/2014/main" id="{98C06961-B0C6-4C3E-A16E-A71E000B78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81245" y="6541495"/>
            <a:ext cx="3860800" cy="365125"/>
          </a:xfrm>
        </p:spPr>
        <p:txBody>
          <a:bodyPr/>
          <a:lstStyle/>
          <a:p>
            <a:pPr algn="l"/>
            <a:r>
              <a:rPr lang="en-US" dirty="0"/>
              <a:t>© Jasper Learning</a:t>
            </a:r>
          </a:p>
        </p:txBody>
      </p:sp>
      <p:sp>
        <p:nvSpPr>
          <p:cNvPr id="16" name="Slide Number Placeholder 4">
            <a:extLst>
              <a:ext uri="{FF2B5EF4-FFF2-40B4-BE49-F238E27FC236}">
                <a16:creationId xmlns:a16="http://schemas.microsoft.com/office/drawing/2014/main" id="{CBD380A0-1AC7-4925-B63C-5302FB1DD0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541495"/>
            <a:ext cx="2844800" cy="365125"/>
          </a:xfrm>
        </p:spPr>
        <p:txBody>
          <a:bodyPr/>
          <a:lstStyle/>
          <a:p>
            <a:fld id="{C58A7CB7-FCE4-4E4A-A96A-7CB108F8BAD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2040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Accessing Commands and 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9942872" cy="4351338"/>
          </a:xfrm>
        </p:spPr>
        <p:txBody>
          <a:bodyPr/>
          <a:lstStyle/>
          <a:p>
            <a:pPr lvl="1"/>
            <a:r>
              <a:rPr lang="en-US" sz="2400" dirty="0"/>
              <a:t>To move the Quick Access Toolbar below the Ribbon:</a:t>
            </a:r>
          </a:p>
          <a:p>
            <a:pPr lvl="2"/>
            <a:r>
              <a:rPr lang="en-US" sz="2200" dirty="0"/>
              <a:t>click </a:t>
            </a:r>
            <a:r>
              <a:rPr lang="en-US" sz="2200" b="1" dirty="0"/>
              <a:t>Customize Quick Access Toolbar</a:t>
            </a:r>
            <a:r>
              <a:rPr lang="en-US" sz="2200" dirty="0"/>
              <a:t> and then click </a:t>
            </a:r>
            <a:r>
              <a:rPr lang="en-US" sz="2200" b="1" dirty="0"/>
              <a:t>Show Below the Ribbon</a:t>
            </a:r>
            <a:r>
              <a:rPr lang="en-US" sz="2200" dirty="0"/>
              <a:t>; or</a:t>
            </a:r>
          </a:p>
          <a:p>
            <a:pPr lvl="2"/>
            <a:r>
              <a:rPr lang="en-US" sz="2200" dirty="0"/>
              <a:t>right-click the Ribbon and then click </a:t>
            </a:r>
            <a:r>
              <a:rPr lang="en-US" sz="2200" b="1" dirty="0"/>
              <a:t>Show Quick Access Toolbar Below the Ribbon</a:t>
            </a:r>
            <a:endParaRPr lang="en-US" sz="2200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81245" y="6541495"/>
            <a:ext cx="3860800" cy="365125"/>
          </a:xfrm>
        </p:spPr>
        <p:txBody>
          <a:bodyPr/>
          <a:lstStyle/>
          <a:p>
            <a:pPr algn="l"/>
            <a:r>
              <a:rPr lang="en-US" dirty="0"/>
              <a:t>© Jasper Learning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37600" y="6541495"/>
            <a:ext cx="2844800" cy="365125"/>
          </a:xfrm>
        </p:spPr>
        <p:txBody>
          <a:bodyPr/>
          <a:lstStyle/>
          <a:p>
            <a:fld id="{C58A7CB7-FCE4-4E4A-A96A-7CB108F8BAD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927202"/>
      </p:ext>
    </p:extLst>
  </p:cSld>
  <p:clrMapOvr>
    <a:masterClrMapping/>
  </p:clrMapOvr>
</p:sld>
</file>

<file path=ppt/theme/theme1.xml><?xml version="1.0" encoding="utf-8"?>
<a:theme xmlns:a="http://schemas.openxmlformats.org/drawingml/2006/main" name="pptDB35.tm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pptDB35.tmp</Template>
  <TotalTime>855</TotalTime>
  <Words>1842</Words>
  <Application>Microsoft Office PowerPoint</Application>
  <PresentationFormat>Widescreen</PresentationFormat>
  <Paragraphs>325</Paragraphs>
  <Slides>35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35</vt:i4>
      </vt:variant>
    </vt:vector>
  </HeadingPairs>
  <TitlesOfParts>
    <vt:vector size="41" baseType="lpstr">
      <vt:lpstr>Arial</vt:lpstr>
      <vt:lpstr>Calibri</vt:lpstr>
      <vt:lpstr>Calibri Light</vt:lpstr>
      <vt:lpstr>Segoe UI</vt:lpstr>
      <vt:lpstr>pptDB35.tmp</vt:lpstr>
      <vt:lpstr>Custom Design</vt:lpstr>
      <vt:lpstr>PowerPoint Presentation</vt:lpstr>
      <vt:lpstr>Microsoft Word</vt:lpstr>
      <vt:lpstr>Lesson Objectives</vt:lpstr>
      <vt:lpstr>What is Word?</vt:lpstr>
      <vt:lpstr>Looking at the Screen</vt:lpstr>
      <vt:lpstr>Looking at the Screen</vt:lpstr>
      <vt:lpstr>Accessing Commands and Features</vt:lpstr>
      <vt:lpstr>Accessing Commands and Features</vt:lpstr>
      <vt:lpstr>Accessing Commands and Features</vt:lpstr>
      <vt:lpstr>Accessing Commands and Features</vt:lpstr>
      <vt:lpstr>Accessing Commands and Features</vt:lpstr>
      <vt:lpstr>Accessing Commands and Features</vt:lpstr>
      <vt:lpstr>Accessing Commands and Features</vt:lpstr>
      <vt:lpstr>Accessing Commands and Features</vt:lpstr>
      <vt:lpstr>Accessing Commands and Features</vt:lpstr>
      <vt:lpstr>Working with Text</vt:lpstr>
      <vt:lpstr>Working with Text</vt:lpstr>
      <vt:lpstr>Working with Text</vt:lpstr>
      <vt:lpstr>Working with Documents</vt:lpstr>
      <vt:lpstr>Working with Documents</vt:lpstr>
      <vt:lpstr>Working with Documents</vt:lpstr>
      <vt:lpstr>Working with Documents</vt:lpstr>
      <vt:lpstr>Working with Documents</vt:lpstr>
      <vt:lpstr>Working with Documents</vt:lpstr>
      <vt:lpstr>Working with Documents</vt:lpstr>
      <vt:lpstr>Working with Documents</vt:lpstr>
      <vt:lpstr>Working with Documents</vt:lpstr>
      <vt:lpstr>Working with Documents</vt:lpstr>
      <vt:lpstr>Working with Documents</vt:lpstr>
      <vt:lpstr>Working with Documents</vt:lpstr>
      <vt:lpstr>Working with Documents</vt:lpstr>
      <vt:lpstr>Working with Documents</vt:lpstr>
      <vt:lpstr>Working with Documents</vt:lpstr>
      <vt:lpstr>Working with Documents</vt:lpstr>
      <vt:lpstr>Lesson 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Microsoft Word 2016 Core</dc:title>
  <dc:creator>CCI Student</dc:creator>
  <cp:lastModifiedBy>Sue Wong</cp:lastModifiedBy>
  <cp:revision>83</cp:revision>
  <dcterms:created xsi:type="dcterms:W3CDTF">2016-06-08T15:24:18Z</dcterms:created>
  <dcterms:modified xsi:type="dcterms:W3CDTF">2019-08-29T21:55:40Z</dcterms:modified>
</cp:coreProperties>
</file>